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630" autoAdjust="0"/>
  </p:normalViewPr>
  <p:slideViewPr>
    <p:cSldViewPr snapToGrid="0">
      <p:cViewPr varScale="1">
        <p:scale>
          <a:sx n="86" d="100"/>
          <a:sy n="86" d="100"/>
        </p:scale>
        <p:origin x="225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3089819029643601"/>
          <c:y val="4.9899719213798599E-2"/>
          <c:w val="0.81447762851115801"/>
          <c:h val="0.77705575611712796"/>
        </c:manualLayout>
      </c:layout>
      <c:scatterChart>
        <c:scatterStyle val="lineMarker"/>
        <c:varyColors val="0"/>
        <c:ser>
          <c:idx val="0"/>
          <c:order val="0"/>
          <c:spPr>
            <a:ln w="22320">
              <a:solidFill>
                <a:srgbClr val="B45F07"/>
              </a:solidFill>
              <a:round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1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45.5</c:v>
                </c:pt>
                <c:pt idx="6">
                  <c:v>40</c:v>
                </c:pt>
                <c:pt idx="7">
                  <c:v>30</c:v>
                </c:pt>
                <c:pt idx="8">
                  <c:v>20</c:v>
                </c:pt>
                <c:pt idx="9">
                  <c:v>10</c:v>
                </c:pt>
                <c:pt idx="10">
                  <c:v>0</c:v>
                </c:pt>
              </c:numCache>
            </c:numRef>
          </c:xVal>
          <c:yVal>
            <c:numRef>
              <c:f>0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5.4</c:v>
                </c:pt>
                <c:pt idx="4">
                  <c:v>12</c:v>
                </c:pt>
                <c:pt idx="5">
                  <c:v>30</c:v>
                </c:pt>
                <c:pt idx="6">
                  <c:v>46</c:v>
                </c:pt>
                <c:pt idx="7">
                  <c:v>62</c:v>
                </c:pt>
                <c:pt idx="8">
                  <c:v>76</c:v>
                </c:pt>
                <c:pt idx="9">
                  <c:v>88</c:v>
                </c:pt>
                <c:pt idx="10">
                  <c:v>100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1060-446C-A3F0-F225EC84BE8F}"/>
            </c:ext>
          </c:extLst>
        </c:ser>
        <c:ser>
          <c:idx val="1"/>
          <c:order val="1"/>
          <c:spPr>
            <a:ln w="22320">
              <a:solidFill>
                <a:srgbClr val="000000"/>
              </a:solidFill>
              <a:round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3</c:f>
              <c:numCache>
                <c:formatCode>General</c:formatCode>
                <c:ptCount val="11"/>
                <c:pt idx="0">
                  <c:v>0</c:v>
                </c:pt>
                <c:pt idx="1">
                  <c:v>100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</c:numCache>
            </c:numRef>
          </c:xVal>
          <c:yVal>
            <c:numRef>
              <c:f>2</c:f>
              <c:numCache>
                <c:formatCode>General</c:formatCode>
                <c:ptCount val="11"/>
                <c:pt idx="0">
                  <c:v>100</c:v>
                </c:pt>
                <c:pt idx="1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1060-446C-A3F0-F225EC84BE8F}"/>
            </c:ext>
          </c:extLst>
        </c:ser>
        <c:ser>
          <c:idx val="2"/>
          <c:order val="2"/>
          <c:spPr>
            <a:ln w="22320">
              <a:solidFill>
                <a:srgbClr val="1B587C"/>
              </a:solidFill>
              <a:round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5</c:f>
              <c:numCache>
                <c:formatCode>General</c:formatCode>
                <c:ptCount val="11"/>
                <c:pt idx="0">
                  <c:v>0</c:v>
                </c:pt>
                <c:pt idx="1">
                  <c:v>30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</c:numCache>
            </c:numRef>
          </c:xVal>
          <c:yVal>
            <c:numRef>
              <c:f>4</c:f>
              <c:numCache>
                <c:formatCode>General</c:formatCode>
                <c:ptCount val="11"/>
                <c:pt idx="0">
                  <c:v>100</c:v>
                </c:pt>
                <c:pt idx="1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1060-446C-A3F0-F225EC84BE8F}"/>
            </c:ext>
          </c:extLst>
        </c:ser>
        <c:ser>
          <c:idx val="3"/>
          <c:order val="3"/>
          <c:spPr>
            <a:ln w="22320">
              <a:solidFill>
                <a:srgbClr val="4E8542"/>
              </a:solidFill>
              <a:round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7</c:f>
              <c:numCache>
                <c:formatCode>General</c:formatCode>
                <c:ptCount val="11"/>
                <c:pt idx="0">
                  <c:v>20</c:v>
                </c:pt>
                <c:pt idx="1">
                  <c:v>8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</c:numCache>
            </c:numRef>
          </c:xVal>
          <c:yVal>
            <c:numRef>
              <c:f>6</c:f>
              <c:numCache>
                <c:formatCode>General</c:formatCode>
                <c:ptCount val="11"/>
                <c:pt idx="0">
                  <c:v>76</c:v>
                </c:pt>
                <c:pt idx="1">
                  <c:v>1.9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1060-446C-A3F0-F225EC84BE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6369380"/>
        <c:axId val="92094039"/>
      </c:scatterChart>
      <c:valAx>
        <c:axId val="76369380"/>
        <c:scaling>
          <c:orientation val="minMax"/>
          <c:max val="60"/>
        </c:scaling>
        <c:delete val="0"/>
        <c:axPos val="b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title>
          <c:tx>
            <c:rich>
              <a:bodyPr rot="0"/>
              <a:lstStyle/>
              <a:p>
                <a:pPr>
                  <a:defRPr sz="1600" b="0" strike="noStrike" spc="-1">
                    <a:solidFill>
                      <a:srgbClr val="595959"/>
                    </a:solidFill>
                    <a:latin typeface="Franklin Gothic Book"/>
                  </a:defRPr>
                </a:pPr>
                <a:r>
                  <a:rPr lang="en-US" sz="1600" b="0" strike="noStrike" spc="-1">
                    <a:solidFill>
                      <a:srgbClr val="595959"/>
                    </a:solidFill>
                    <a:latin typeface="Franklin Gothic Book"/>
                  </a:rPr>
                  <a:t>Wt.% of Isopropyl Alcohol</a:t>
                </a:r>
              </a:p>
            </c:rich>
          </c:tx>
          <c:overlay val="0"/>
        </c:title>
        <c:numFmt formatCode="General" sourceLinked="0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txPr>
          <a:bodyPr/>
          <a:lstStyle/>
          <a:p>
            <a:pPr>
              <a:defRPr sz="1600" b="0" strike="noStrike" spc="-1">
                <a:solidFill>
                  <a:srgbClr val="595959"/>
                </a:solidFill>
                <a:latin typeface="Franklin Gothic Book"/>
              </a:defRPr>
            </a:pPr>
            <a:endParaRPr lang="en-US"/>
          </a:p>
        </c:txPr>
        <c:crossAx val="92094039"/>
        <c:crosses val="autoZero"/>
        <c:crossBetween val="midCat"/>
        <c:majorUnit val="10"/>
        <c:minorUnit val="2"/>
      </c:valAx>
      <c:valAx>
        <c:axId val="92094039"/>
        <c:scaling>
          <c:orientation val="minMax"/>
          <c:max val="100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title>
          <c:tx>
            <c:rich>
              <a:bodyPr rot="-5400000"/>
              <a:lstStyle/>
              <a:p>
                <a:pPr>
                  <a:defRPr sz="1600" b="0" strike="noStrike" spc="-1">
                    <a:solidFill>
                      <a:srgbClr val="595959"/>
                    </a:solidFill>
                    <a:latin typeface="Franklin Gothic Book"/>
                  </a:defRPr>
                </a:pPr>
                <a:r>
                  <a:rPr lang="en-US" sz="1600" b="0" strike="noStrike" spc="-1">
                    <a:solidFill>
                      <a:srgbClr val="595959"/>
                    </a:solidFill>
                    <a:latin typeface="Franklin Gothic Book"/>
                  </a:rPr>
                  <a:t>Wt. % of DIPE</a:t>
                </a:r>
              </a:p>
            </c:rich>
          </c:tx>
          <c:overlay val="0"/>
        </c:title>
        <c:numFmt formatCode="General" sourceLinked="0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txPr>
          <a:bodyPr/>
          <a:lstStyle/>
          <a:p>
            <a:pPr>
              <a:defRPr sz="1600" b="0" strike="noStrike" spc="-1">
                <a:solidFill>
                  <a:srgbClr val="595959"/>
                </a:solidFill>
                <a:latin typeface="Franklin Gothic Book"/>
              </a:defRPr>
            </a:pPr>
            <a:endParaRPr lang="en-US"/>
          </a:p>
        </c:txPr>
        <c:crossAx val="76369380"/>
        <c:crosses val="autoZero"/>
        <c:crossBetween val="midCat"/>
        <c:majorUnit val="10"/>
        <c:minorUnit val="2"/>
      </c:valAx>
      <c:spPr>
        <a:noFill/>
        <a:ln>
          <a:noFill/>
        </a:ln>
      </c:spPr>
    </c:plotArea>
    <c:plotVisOnly val="1"/>
    <c:dispBlanksAs val="gap"/>
    <c:showDLblsOverMax val="1"/>
  </c:chart>
  <c:spPr>
    <a:noFill/>
    <a:ln>
      <a:noFill/>
    </a:ln>
  </c:spPr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Franklin Gothic Book"/>
              </a:rPr>
              <a:t>Click to move the slide</a:t>
            </a: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8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89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90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91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6E9D9871-4C2B-47B8-B4D0-85E6A8A912FE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1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pPr marL="216000" indent="-216000">
              <a:lnSpc>
                <a:spcPct val="100000"/>
              </a:lnSpc>
            </a:pPr>
            <a:endParaRPr lang="en-US" sz="2000" b="0" strike="noStrike" spc="-1" dirty="0">
              <a:latin typeface="Arial"/>
            </a:endParaRPr>
          </a:p>
        </p:txBody>
      </p:sp>
      <p:sp>
        <p:nvSpPr>
          <p:cNvPr id="311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6B9EC6A0-8514-4307-A059-E41BF7EB3880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3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endParaRPr lang="en-US" sz="2000" b="0" strike="noStrike" spc="-1" dirty="0">
              <a:latin typeface="Arial"/>
            </a:endParaRPr>
          </a:p>
        </p:txBody>
      </p:sp>
      <p:sp>
        <p:nvSpPr>
          <p:cNvPr id="339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729CBB58-EF3C-43B0-A66B-CAA4C3B51F8C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10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4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pPr marL="216000" indent="-216000">
              <a:lnSpc>
                <a:spcPct val="100000"/>
              </a:lnSpc>
            </a:pPr>
            <a:endParaRPr lang="en-US" sz="2000" b="0" strike="noStrike" spc="-1" dirty="0">
              <a:latin typeface="Arial"/>
            </a:endParaRPr>
          </a:p>
        </p:txBody>
      </p:sp>
      <p:sp>
        <p:nvSpPr>
          <p:cNvPr id="342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819F17C7-20B6-429D-8F85-94158D9F6768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11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4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pPr marL="216000" indent="-216000">
              <a:lnSpc>
                <a:spcPct val="100000"/>
              </a:lnSpc>
            </a:pPr>
            <a:endParaRPr lang="en-US" sz="2000" b="0" strike="noStrike" spc="-1" dirty="0">
              <a:latin typeface="Arial"/>
            </a:endParaRPr>
          </a:p>
        </p:txBody>
      </p:sp>
      <p:sp>
        <p:nvSpPr>
          <p:cNvPr id="345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867849F9-445C-434E-A616-5E9EADEEE9C7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12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4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pPr marL="216000" indent="-216000">
              <a:lnSpc>
                <a:spcPct val="100000"/>
              </a:lnSpc>
            </a:pPr>
            <a:endParaRPr lang="en-US" sz="2000" b="0" strike="noStrike" spc="-1" dirty="0">
              <a:latin typeface="Arial"/>
            </a:endParaRPr>
          </a:p>
        </p:txBody>
      </p:sp>
      <p:sp>
        <p:nvSpPr>
          <p:cNvPr id="348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9F62BFF3-34EF-4C63-B444-0D69E53B5D2C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13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5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pPr marL="216000" indent="-216000">
              <a:lnSpc>
                <a:spcPct val="100000"/>
              </a:lnSpc>
            </a:pPr>
            <a:endParaRPr lang="en-US" sz="2000" b="0" strike="noStrike" spc="-1" dirty="0">
              <a:latin typeface="Arial"/>
            </a:endParaRPr>
          </a:p>
        </p:txBody>
      </p:sp>
      <p:sp>
        <p:nvSpPr>
          <p:cNvPr id="351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70EDB20B-423B-4E38-9B3B-624D9888931D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14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1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pPr marL="216000" indent="-216000">
              <a:lnSpc>
                <a:spcPct val="100000"/>
              </a:lnSpc>
            </a:pPr>
            <a:endParaRPr lang="en-US" sz="2000" b="0" strike="noStrike" spc="-1" dirty="0">
              <a:latin typeface="Arial"/>
            </a:endParaRPr>
          </a:p>
        </p:txBody>
      </p:sp>
      <p:sp>
        <p:nvSpPr>
          <p:cNvPr id="314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AE64092D-E5CE-4B8F-9477-1AC737BD1F26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1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pPr marL="216000" indent="-216000">
              <a:lnSpc>
                <a:spcPct val="100000"/>
              </a:lnSpc>
            </a:pPr>
            <a:endParaRPr lang="en-US" sz="2000" b="0" strike="noStrike" spc="-1" dirty="0">
              <a:latin typeface="Arial"/>
            </a:endParaRPr>
          </a:p>
        </p:txBody>
      </p:sp>
      <p:sp>
        <p:nvSpPr>
          <p:cNvPr id="31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F70BE0BA-0F9D-4885-B2AC-60D18C4C03DA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1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pPr marL="216000" indent="-216000">
              <a:lnSpc>
                <a:spcPct val="100000"/>
              </a:lnSpc>
            </a:pPr>
            <a:endParaRPr lang="en-US" sz="2000" b="0" strike="noStrike" spc="-1" dirty="0">
              <a:latin typeface="Arial"/>
            </a:endParaRPr>
          </a:p>
        </p:txBody>
      </p:sp>
      <p:sp>
        <p:nvSpPr>
          <p:cNvPr id="320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B48A3069-D367-41BA-8444-F488AD8E0CF8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4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2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pPr marL="216000" indent="-216000">
              <a:lnSpc>
                <a:spcPct val="100000"/>
              </a:lnSpc>
            </a:pPr>
            <a:endParaRPr lang="en-US" sz="2000" b="0" strike="noStrike" spc="-1" dirty="0">
              <a:latin typeface="Arial"/>
            </a:endParaRPr>
          </a:p>
        </p:txBody>
      </p:sp>
      <p:sp>
        <p:nvSpPr>
          <p:cNvPr id="323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6B3347-2EDC-4F7C-8A1C-CF2ECF8B1B5C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5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2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pPr marL="216000" indent="-216000">
              <a:lnSpc>
                <a:spcPct val="100000"/>
              </a:lnSpc>
            </a:pPr>
            <a:endParaRPr lang="en-US" sz="2000" b="0" strike="noStrike" spc="-1" dirty="0">
              <a:latin typeface="Arial"/>
            </a:endParaRPr>
          </a:p>
        </p:txBody>
      </p:sp>
      <p:sp>
        <p:nvSpPr>
          <p:cNvPr id="326" name="PlaceHolder 3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pPr marL="216000" indent="-216000">
              <a:lnSpc>
                <a:spcPct val="100000"/>
              </a:lnSpc>
            </a:pPr>
            <a:r>
              <a:rPr lang="en-US" sz="2000" b="1" strike="noStrike" spc="-1">
                <a:latin typeface="Arial"/>
              </a:rPr>
              <a:t>ANSWER: C.  </a:t>
            </a:r>
            <a:r>
              <a:rPr lang="en-US" sz="2000" b="0" strike="noStrike" spc="-1">
                <a:latin typeface="Arial"/>
              </a:rPr>
              <a:t>There are 3 components all in liquid phase, however 2 liquid phases are created.  Thus there are 3 degrees of freedom for the mixture. However, temperature is specified, so there are 2 more DOF. </a:t>
            </a:r>
          </a:p>
          <a:p>
            <a:pPr marL="216000" indent="-216000">
              <a:lnSpc>
                <a:spcPct val="100000"/>
              </a:lnSpc>
            </a:pPr>
            <a:r>
              <a:rPr lang="en-US" sz="2000" b="0" strike="noStrike" spc="-1">
                <a:latin typeface="Cambria Math"/>
              </a:rPr>
              <a:t>𝐷𝑂𝐹=𝐶−𝑃+2</a:t>
            </a:r>
            <a:endParaRPr lang="en-US" sz="2000" b="0" strike="noStrike" spc="-1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lang="en-US" sz="2000" b="0" strike="noStrike" spc="-1">
                <a:latin typeface="Cambria Math"/>
              </a:rPr>
              <a:t>𝐷𝑂𝐹=3−2+2=3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327" name="TextShape 4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7FFB02B2-828A-4E44-83F4-70B00373B374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6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2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pPr marL="216000" indent="-216000">
              <a:lnSpc>
                <a:spcPct val="100000"/>
              </a:lnSpc>
            </a:pPr>
            <a:endParaRPr lang="en-US" sz="2000" b="0" strike="noStrike" spc="-1" dirty="0">
              <a:latin typeface="Arial"/>
            </a:endParaRPr>
          </a:p>
        </p:txBody>
      </p:sp>
      <p:sp>
        <p:nvSpPr>
          <p:cNvPr id="330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0C832EC3-F1E0-4AC6-BBF0-FFC6325598FB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7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3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pPr marL="216000" indent="-216000">
              <a:lnSpc>
                <a:spcPct val="100000"/>
              </a:lnSpc>
            </a:pPr>
            <a:endParaRPr lang="en-US" sz="2000" b="0" strike="noStrike" spc="-1" dirty="0">
              <a:latin typeface="Arial"/>
            </a:endParaRPr>
          </a:p>
        </p:txBody>
      </p:sp>
      <p:sp>
        <p:nvSpPr>
          <p:cNvPr id="333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3EB22013-4972-4A08-9827-204F8C49326F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8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3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pPr marL="216000" indent="-216000">
              <a:lnSpc>
                <a:spcPct val="100000"/>
              </a:lnSpc>
            </a:pPr>
            <a:endParaRPr lang="en-US" sz="2000" b="0" strike="noStrike" spc="-1" dirty="0">
              <a:latin typeface="Arial"/>
            </a:endParaRPr>
          </a:p>
        </p:txBody>
      </p:sp>
      <p:sp>
        <p:nvSpPr>
          <p:cNvPr id="336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3CD17E8A-094F-447C-AD6E-8F7D9DC40440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9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52240" y="458280"/>
            <a:ext cx="8039160" cy="1089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552240" y="1652040"/>
            <a:ext cx="8039160" cy="1089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552240" y="458280"/>
            <a:ext cx="3922920" cy="1089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1720" y="458280"/>
            <a:ext cx="3922920" cy="1089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552240" y="1652040"/>
            <a:ext cx="3922920" cy="1089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671720" y="1652040"/>
            <a:ext cx="3922920" cy="1089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552240" y="458280"/>
            <a:ext cx="2588400" cy="1089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3270600" y="458280"/>
            <a:ext cx="2588400" cy="1089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5988600" y="458280"/>
            <a:ext cx="2588400" cy="1089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552240" y="1652040"/>
            <a:ext cx="2588400" cy="1089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 type="body"/>
          </p:nvPr>
        </p:nvSpPr>
        <p:spPr>
          <a:xfrm>
            <a:off x="3270600" y="1652040"/>
            <a:ext cx="2588400" cy="1089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 type="body"/>
          </p:nvPr>
        </p:nvSpPr>
        <p:spPr>
          <a:xfrm>
            <a:off x="5988600" y="1652040"/>
            <a:ext cx="2588400" cy="1089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552240" y="458280"/>
            <a:ext cx="8039160" cy="2284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552240" y="458280"/>
            <a:ext cx="8039160" cy="2284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552240" y="458280"/>
            <a:ext cx="3922920" cy="2284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1720" y="458280"/>
            <a:ext cx="3922920" cy="2284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52240" y="458280"/>
            <a:ext cx="3922920" cy="1089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1720" y="458280"/>
            <a:ext cx="3922920" cy="2284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52240" y="1652040"/>
            <a:ext cx="3922920" cy="1089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52240" y="458280"/>
            <a:ext cx="3922920" cy="2284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1720" y="458280"/>
            <a:ext cx="3922920" cy="1089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71720" y="1652040"/>
            <a:ext cx="3922920" cy="1089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52240" y="458280"/>
            <a:ext cx="3922920" cy="1089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1720" y="458280"/>
            <a:ext cx="3922920" cy="1089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552240" y="1652040"/>
            <a:ext cx="8039160" cy="1089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Franklin Gothic Book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 hidden="1"/>
          <p:cNvSpPr/>
          <p:nvPr/>
        </p:nvSpPr>
        <p:spPr>
          <a:xfrm>
            <a:off x="304920" y="329040"/>
            <a:ext cx="8531640" cy="6196320"/>
          </a:xfrm>
          <a:prstGeom prst="roundRect">
            <a:avLst>
              <a:gd name="adj" fmla="val 2081"/>
            </a:avLst>
          </a:prstGeom>
          <a:gradFill rotWithShape="0"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/>
          </a:gradFill>
          <a:ln w="2160">
            <a:solidFill>
              <a:srgbClr val="A4A4A3"/>
            </a:solidFill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4" name="CustomShape 2" hidden="1"/>
          <p:cNvSpPr/>
          <p:nvPr/>
        </p:nvSpPr>
        <p:spPr>
          <a:xfrm>
            <a:off x="418680" y="434160"/>
            <a:ext cx="8306280" cy="5486040"/>
          </a:xfrm>
          <a:prstGeom prst="roundRect">
            <a:avLst>
              <a:gd name="adj" fmla="val 2127"/>
            </a:avLst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7000">
                <a:schemeClr val="tx1">
                  <a:lumMod val="75000"/>
                  <a:lumOff val="25000"/>
                </a:schemeClr>
              </a:gs>
              <a:gs pos="84400">
                <a:schemeClr val="tx1">
                  <a:lumMod val="85000"/>
                  <a:lumOff val="15000"/>
                </a:schemeClr>
              </a:gs>
              <a:gs pos="97000">
                <a:schemeClr val="tx1"/>
              </a:gs>
            </a:gsLst>
            <a:lin ang="0"/>
          </a:gradFill>
          <a:ln w="9000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5" name="CustomShape 3"/>
          <p:cNvSpPr/>
          <p:nvPr/>
        </p:nvSpPr>
        <p:spPr>
          <a:xfrm>
            <a:off x="0" y="0"/>
            <a:ext cx="9143640" cy="6857640"/>
          </a:xfrm>
          <a:prstGeom prst="roundRect">
            <a:avLst>
              <a:gd name="adj" fmla="val 137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552240" y="458280"/>
            <a:ext cx="8039160" cy="2284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Tap to add text</a:t>
            </a:r>
            <a:endParaRPr lang="en-US" sz="26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552240" y="2937600"/>
            <a:ext cx="4727880" cy="3305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57200" indent="-456840">
              <a:lnSpc>
                <a:spcPct val="150000"/>
              </a:lnSpc>
              <a:buClr>
                <a:srgbClr val="000000"/>
              </a:buClr>
              <a:buFont typeface="Franklin Gothic Medium"/>
              <a:buAutoNum type="alphaUcPeriod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Tap to add text</a:t>
            </a:r>
            <a:endParaRPr lang="en-US" sz="2400" b="0" strike="noStrike" spc="-1">
              <a:solidFill>
                <a:srgbClr val="000000"/>
              </a:solidFill>
              <a:latin typeface="Franklin Gothic Book"/>
            </a:endParaRPr>
          </a:p>
          <a:p>
            <a:pPr marL="548640" indent="-200880">
              <a:lnSpc>
                <a:spcPct val="100000"/>
              </a:lnSpc>
              <a:spcBef>
                <a:spcPts val="249"/>
              </a:spcBef>
            </a:pPr>
            <a:r>
              <a:rPr lang="en-US" sz="2400" b="0" strike="noStrike" spc="-1">
                <a:solidFill>
                  <a:srgbClr val="000000"/>
                </a:solidFill>
                <a:latin typeface="Franklin Gothic Book"/>
              </a:rPr>
              <a:t>Second level</a:t>
            </a:r>
          </a:p>
          <a:p>
            <a:pPr marL="786240" lvl="2" indent="-182520">
              <a:lnSpc>
                <a:spcPct val="100000"/>
              </a:lnSpc>
              <a:spcBef>
                <a:spcPts val="249"/>
              </a:spcBef>
              <a:buClr>
                <a:srgbClr val="EA3A45"/>
              </a:buClr>
              <a:buFont typeface="Wingdings 2" charset="2"/>
              <a:buChar char=""/>
            </a:pPr>
            <a:r>
              <a:rPr lang="en-US" sz="2200" b="0" strike="noStrike" spc="-1">
                <a:solidFill>
                  <a:srgbClr val="000000"/>
                </a:solidFill>
                <a:latin typeface="Franklin Gothic Book"/>
              </a:rPr>
              <a:t>Third level</a:t>
            </a:r>
          </a:p>
          <a:p>
            <a:pPr marL="1024200" lvl="3" indent="-182520">
              <a:lnSpc>
                <a:spcPct val="100000"/>
              </a:lnSpc>
              <a:spcBef>
                <a:spcPts val="230"/>
              </a:spcBef>
              <a:buClr>
                <a:srgbClr val="EA3A45"/>
              </a:buClr>
              <a:buSzPct val="112000"/>
              <a:buFont typeface="Verdana"/>
              <a:buChar char="◦"/>
            </a:pPr>
            <a:r>
              <a:rPr lang="en-US" sz="1900" b="0" strike="noStrike" spc="-1">
                <a:solidFill>
                  <a:srgbClr val="000000"/>
                </a:solidFill>
                <a:latin typeface="Franklin Gothic Book"/>
              </a:rPr>
              <a:t>Fourth level</a:t>
            </a:r>
          </a:p>
        </p:txBody>
      </p:sp>
      <p:pic>
        <p:nvPicPr>
          <p:cNvPr id="48" name="Picture 1"/>
          <p:cNvPicPr/>
          <p:nvPr/>
        </p:nvPicPr>
        <p:blipFill>
          <a:blip r:embed="rId14"/>
          <a:stretch/>
        </p:blipFill>
        <p:spPr>
          <a:xfrm>
            <a:off x="4373640" y="6251040"/>
            <a:ext cx="4768920" cy="599400"/>
          </a:xfrm>
          <a:prstGeom prst="rect">
            <a:avLst/>
          </a:prstGeom>
          <a:ln>
            <a:noFill/>
          </a:ln>
        </p:spPr>
      </p:pic>
      <p:sp>
        <p:nvSpPr>
          <p:cNvPr id="49" name="PlaceHolder 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Franklin Gothic Book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552240" y="458280"/>
            <a:ext cx="8039160" cy="2284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10000"/>
              </a:lnSpc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For counter-current liquid-liquid extraction, the flow rate difference of passing streams (such as E</a:t>
            </a:r>
            <a:r>
              <a:rPr lang="en-US" sz="2600" b="0" strike="noStrike" spc="-1" baseline="-25000">
                <a:solidFill>
                  <a:srgbClr val="000000"/>
                </a:solidFill>
                <a:latin typeface="Arial"/>
              </a:rPr>
              <a:t>1</a:t>
            </a: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 and R</a:t>
            </a:r>
            <a:r>
              <a:rPr lang="en-US" sz="2600" b="0" strike="noStrike" spc="-1" baseline="-25000">
                <a:solidFill>
                  <a:srgbClr val="000000"/>
                </a:solidFill>
                <a:latin typeface="Arial"/>
              </a:rPr>
              <a:t>2</a:t>
            </a: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) remains constant throughout the entire cascade.</a:t>
            </a:r>
            <a:endParaRPr lang="en-US" sz="26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653400" y="4039560"/>
            <a:ext cx="8003520" cy="2161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57200" indent="-45684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Font typeface="Franklin Gothic Medium"/>
              <a:buAutoNum type="alphaUcPeriod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true</a:t>
            </a:r>
            <a:endParaRPr lang="en-US" sz="2400" b="0" strike="noStrike" spc="-1">
              <a:solidFill>
                <a:srgbClr val="000000"/>
              </a:solidFill>
              <a:latin typeface="Franklin Gothic Book"/>
            </a:endParaRPr>
          </a:p>
          <a:p>
            <a:pPr marL="457200" indent="-45684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Font typeface="Franklin Gothic Medium"/>
              <a:buAutoNum type="alphaUcPeriod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false</a:t>
            </a:r>
            <a:endParaRPr lang="en-US" sz="2400" b="0" strike="noStrike" spc="-1">
              <a:solidFill>
                <a:srgbClr val="000000"/>
              </a:solidFill>
              <a:latin typeface="Franklin Gothic Book"/>
            </a:endParaRPr>
          </a:p>
          <a:p>
            <a:pPr marL="457200" indent="-45684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Font typeface="Franklin Gothic Medium"/>
              <a:buAutoNum type="alphaUcPeriod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depends on the maximum solubility of the contaminant</a:t>
            </a:r>
            <a:endParaRPr lang="en-US" sz="24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grpSp>
        <p:nvGrpSpPr>
          <p:cNvPr id="96" name="Group 3"/>
          <p:cNvGrpSpPr/>
          <p:nvPr/>
        </p:nvGrpSpPr>
        <p:grpSpPr>
          <a:xfrm>
            <a:off x="991080" y="2028600"/>
            <a:ext cx="6923520" cy="1633680"/>
            <a:chOff x="991080" y="2028600"/>
            <a:chExt cx="6923520" cy="1633680"/>
          </a:xfrm>
        </p:grpSpPr>
        <p:sp>
          <p:nvSpPr>
            <p:cNvPr id="97" name="CustomShape 4"/>
            <p:cNvSpPr/>
            <p:nvPr/>
          </p:nvSpPr>
          <p:spPr>
            <a:xfrm>
              <a:off x="2779200" y="2309760"/>
              <a:ext cx="1157760" cy="1020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/>
          </p:style>
        </p:sp>
        <p:sp>
          <p:nvSpPr>
            <p:cNvPr id="98" name="CustomShape 5"/>
            <p:cNvSpPr/>
            <p:nvPr/>
          </p:nvSpPr>
          <p:spPr>
            <a:xfrm>
              <a:off x="4760280" y="2309760"/>
              <a:ext cx="1157760" cy="1020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/>
          </p:style>
        </p:sp>
        <p:sp>
          <p:nvSpPr>
            <p:cNvPr id="99" name="CustomShape 6"/>
            <p:cNvSpPr/>
            <p:nvPr/>
          </p:nvSpPr>
          <p:spPr>
            <a:xfrm>
              <a:off x="3937320" y="2584080"/>
              <a:ext cx="82260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/>
          </p:style>
        </p:sp>
        <p:sp>
          <p:nvSpPr>
            <p:cNvPr id="100" name="CustomShape 7"/>
            <p:cNvSpPr/>
            <p:nvPr/>
          </p:nvSpPr>
          <p:spPr>
            <a:xfrm>
              <a:off x="5918400" y="2584080"/>
              <a:ext cx="112752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/>
          </p:style>
        </p:sp>
        <p:sp>
          <p:nvSpPr>
            <p:cNvPr id="101" name="CustomShape 8"/>
            <p:cNvSpPr/>
            <p:nvPr/>
          </p:nvSpPr>
          <p:spPr>
            <a:xfrm>
              <a:off x="2093400" y="2553480"/>
              <a:ext cx="68544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/>
          </p:style>
        </p:sp>
        <p:sp>
          <p:nvSpPr>
            <p:cNvPr id="102" name="CustomShape 9"/>
            <p:cNvSpPr/>
            <p:nvPr/>
          </p:nvSpPr>
          <p:spPr>
            <a:xfrm flipH="1">
              <a:off x="3936600" y="3087000"/>
              <a:ext cx="82260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/>
          </p:style>
        </p:sp>
        <p:sp>
          <p:nvSpPr>
            <p:cNvPr id="103" name="CustomShape 10"/>
            <p:cNvSpPr/>
            <p:nvPr/>
          </p:nvSpPr>
          <p:spPr>
            <a:xfrm flipH="1">
              <a:off x="5918400" y="3087000"/>
              <a:ext cx="51768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/>
          </p:style>
        </p:sp>
        <p:sp>
          <p:nvSpPr>
            <p:cNvPr id="104" name="CustomShape 11"/>
            <p:cNvSpPr/>
            <p:nvPr/>
          </p:nvSpPr>
          <p:spPr>
            <a:xfrm flipH="1">
              <a:off x="1593000" y="3041280"/>
              <a:ext cx="118584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/>
          </p:style>
        </p:sp>
        <p:sp>
          <p:nvSpPr>
            <p:cNvPr id="105" name="CustomShape 12"/>
            <p:cNvSpPr/>
            <p:nvPr/>
          </p:nvSpPr>
          <p:spPr>
            <a:xfrm>
              <a:off x="2962080" y="2496960"/>
              <a:ext cx="822600" cy="6390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en-US" sz="3600" b="0" strike="noStrike" spc="-1">
                  <a:solidFill>
                    <a:srgbClr val="000000"/>
                  </a:solidFill>
                  <a:latin typeface="Arial"/>
                </a:rPr>
                <a:t>1</a:t>
              </a:r>
              <a:endParaRPr lang="en-US" sz="3600" b="0" strike="noStrike" spc="-1">
                <a:latin typeface="Arial"/>
              </a:endParaRPr>
            </a:p>
          </p:txBody>
        </p:sp>
        <p:sp>
          <p:nvSpPr>
            <p:cNvPr id="106" name="CustomShape 13"/>
            <p:cNvSpPr/>
            <p:nvPr/>
          </p:nvSpPr>
          <p:spPr>
            <a:xfrm>
              <a:off x="4928040" y="2496960"/>
              <a:ext cx="822600" cy="6390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en-US" sz="3600" b="0" strike="noStrike" spc="-1">
                  <a:solidFill>
                    <a:srgbClr val="000000"/>
                  </a:solidFill>
                  <a:latin typeface="Arial"/>
                </a:rPr>
                <a:t>2</a:t>
              </a:r>
              <a:endParaRPr lang="en-US" sz="3600" b="0" strike="noStrike" spc="-1">
                <a:latin typeface="Arial"/>
              </a:endParaRPr>
            </a:p>
          </p:txBody>
        </p:sp>
        <p:sp>
          <p:nvSpPr>
            <p:cNvPr id="107" name="CustomShape 14"/>
            <p:cNvSpPr/>
            <p:nvPr/>
          </p:nvSpPr>
          <p:spPr>
            <a:xfrm>
              <a:off x="991080" y="2266200"/>
              <a:ext cx="1203480" cy="4561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2400" b="0" strike="noStrike" spc="-1">
                  <a:solidFill>
                    <a:srgbClr val="000000"/>
                  </a:solidFill>
                  <a:latin typeface="Arial"/>
                </a:rPr>
                <a:t>extract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108" name="CustomShape 15"/>
            <p:cNvSpPr/>
            <p:nvPr/>
          </p:nvSpPr>
          <p:spPr>
            <a:xfrm>
              <a:off x="6436800" y="2886840"/>
              <a:ext cx="1477800" cy="4561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2400" b="0" strike="noStrike" spc="-1">
                  <a:solidFill>
                    <a:srgbClr val="000000"/>
                  </a:solidFill>
                  <a:latin typeface="Arial"/>
                </a:rPr>
                <a:t>raffinate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109" name="CustomShape 16"/>
            <p:cNvSpPr/>
            <p:nvPr/>
          </p:nvSpPr>
          <p:spPr>
            <a:xfrm>
              <a:off x="4006080" y="2028600"/>
              <a:ext cx="685440" cy="5752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en-US" sz="2800" b="0" strike="noStrike" spc="-1">
                  <a:solidFill>
                    <a:srgbClr val="000000"/>
                  </a:solidFill>
                  <a:latin typeface="Arial"/>
                </a:rPr>
                <a:t>E</a:t>
              </a:r>
              <a:r>
                <a:rPr lang="en-US" sz="2800" b="0" strike="noStrike" spc="-1" baseline="-25000">
                  <a:solidFill>
                    <a:srgbClr val="000000"/>
                  </a:solidFill>
                  <a:latin typeface="Arial"/>
                </a:rPr>
                <a:t>1</a:t>
              </a:r>
              <a:endParaRPr lang="en-US" sz="2800" b="0" strike="noStrike" spc="-1">
                <a:latin typeface="Arial"/>
              </a:endParaRPr>
            </a:p>
          </p:txBody>
        </p:sp>
        <p:sp>
          <p:nvSpPr>
            <p:cNvPr id="110" name="CustomShape 17"/>
            <p:cNvSpPr/>
            <p:nvPr/>
          </p:nvSpPr>
          <p:spPr>
            <a:xfrm>
              <a:off x="6093720" y="2030400"/>
              <a:ext cx="685440" cy="5752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en-US" sz="2800" b="0" strike="noStrike" spc="-1">
                  <a:solidFill>
                    <a:srgbClr val="000000"/>
                  </a:solidFill>
                  <a:latin typeface="Arial"/>
                </a:rPr>
                <a:t>E</a:t>
              </a:r>
              <a:r>
                <a:rPr lang="en-US" sz="2800" b="0" strike="noStrike" spc="-1" baseline="-25000">
                  <a:solidFill>
                    <a:srgbClr val="000000"/>
                  </a:solidFill>
                  <a:latin typeface="Arial"/>
                </a:rPr>
                <a:t>2</a:t>
              </a:r>
              <a:endParaRPr lang="en-US" sz="2800" b="0" strike="noStrike" spc="-1">
                <a:latin typeface="Arial"/>
              </a:endParaRPr>
            </a:p>
          </p:txBody>
        </p:sp>
        <p:sp>
          <p:nvSpPr>
            <p:cNvPr id="111" name="CustomShape 18"/>
            <p:cNvSpPr/>
            <p:nvPr/>
          </p:nvSpPr>
          <p:spPr>
            <a:xfrm>
              <a:off x="4006080" y="3087000"/>
              <a:ext cx="685440" cy="5752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en-US" sz="2800" b="0" strike="noStrike" spc="-1">
                  <a:solidFill>
                    <a:srgbClr val="000000"/>
                  </a:solidFill>
                  <a:latin typeface="Arial"/>
                </a:rPr>
                <a:t>R</a:t>
              </a:r>
              <a:r>
                <a:rPr lang="en-US" sz="2800" b="0" strike="noStrike" spc="-1" baseline="-25000">
                  <a:solidFill>
                    <a:srgbClr val="000000"/>
                  </a:solidFill>
                  <a:latin typeface="Arial"/>
                </a:rPr>
                <a:t>2</a:t>
              </a:r>
              <a:endParaRPr lang="en-US" sz="2800" b="0" strike="noStrike" spc="-1">
                <a:latin typeface="Arial"/>
              </a:endParaRPr>
            </a:p>
          </p:txBody>
        </p:sp>
        <p:sp>
          <p:nvSpPr>
            <p:cNvPr id="112" name="CustomShape 19"/>
            <p:cNvSpPr/>
            <p:nvPr/>
          </p:nvSpPr>
          <p:spPr>
            <a:xfrm>
              <a:off x="2091960" y="3041280"/>
              <a:ext cx="685440" cy="5752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en-US" sz="2800" b="0" strike="noStrike" spc="-1">
                  <a:solidFill>
                    <a:srgbClr val="000000"/>
                  </a:solidFill>
                  <a:latin typeface="Arial"/>
                </a:rPr>
                <a:t>R</a:t>
              </a:r>
              <a:r>
                <a:rPr lang="en-US" sz="2800" b="0" strike="noStrike" spc="-1" baseline="-25000">
                  <a:solidFill>
                    <a:srgbClr val="000000"/>
                  </a:solidFill>
                  <a:latin typeface="Arial"/>
                </a:rPr>
                <a:t>1</a:t>
              </a:r>
              <a:endParaRPr lang="en-US" sz="2800" b="0" strike="noStrike" spc="-1">
                <a:latin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CustomShape 1"/>
          <p:cNvSpPr/>
          <p:nvPr/>
        </p:nvSpPr>
        <p:spPr>
          <a:xfrm>
            <a:off x="532440" y="2206800"/>
            <a:ext cx="2514240" cy="2175840"/>
          </a:xfrm>
          <a:prstGeom prst="triangle">
            <a:avLst>
              <a:gd name="adj" fmla="val 50816"/>
            </a:avLst>
          </a:prstGeom>
          <a:noFill/>
          <a:ln w="3816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8" name="CustomShape 2"/>
          <p:cNvSpPr/>
          <p:nvPr/>
        </p:nvSpPr>
        <p:spPr>
          <a:xfrm>
            <a:off x="1504080" y="1622160"/>
            <a:ext cx="571320" cy="57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T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209" name="CustomShape 3"/>
          <p:cNvSpPr/>
          <p:nvPr/>
        </p:nvSpPr>
        <p:spPr>
          <a:xfrm>
            <a:off x="8552520" y="5730120"/>
            <a:ext cx="571320" cy="57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H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210" name="CustomShape 4"/>
          <p:cNvSpPr/>
          <p:nvPr/>
        </p:nvSpPr>
        <p:spPr>
          <a:xfrm>
            <a:off x="-38880" y="4090680"/>
            <a:ext cx="571320" cy="57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211" name="CustomShape 5"/>
          <p:cNvSpPr/>
          <p:nvPr/>
        </p:nvSpPr>
        <p:spPr>
          <a:xfrm>
            <a:off x="3237480" y="2967840"/>
            <a:ext cx="2514240" cy="2175840"/>
          </a:xfrm>
          <a:prstGeom prst="triangle">
            <a:avLst>
              <a:gd name="adj" fmla="val 50816"/>
            </a:avLst>
          </a:prstGeom>
          <a:noFill/>
          <a:ln w="3816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2" name="CustomShape 6"/>
          <p:cNvSpPr/>
          <p:nvPr/>
        </p:nvSpPr>
        <p:spPr>
          <a:xfrm>
            <a:off x="6037920" y="3846240"/>
            <a:ext cx="2514240" cy="2175840"/>
          </a:xfrm>
          <a:prstGeom prst="triangle">
            <a:avLst>
              <a:gd name="adj" fmla="val 50816"/>
            </a:avLst>
          </a:prstGeom>
          <a:noFill/>
          <a:ln w="3816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3" name="TextShape 7"/>
          <p:cNvSpPr txBox="1"/>
          <p:nvPr/>
        </p:nvSpPr>
        <p:spPr>
          <a:xfrm>
            <a:off x="615600" y="365400"/>
            <a:ext cx="8039160" cy="1718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10000"/>
              </a:lnSpc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Which system has a greater partition coefficient for the solute (T) in the solvent (S)?  Note: H is the carrier fluid.</a:t>
            </a:r>
            <a:endParaRPr lang="en-US" sz="26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14" name="CustomShape 8"/>
          <p:cNvSpPr/>
          <p:nvPr/>
        </p:nvSpPr>
        <p:spPr>
          <a:xfrm>
            <a:off x="2666160" y="4882680"/>
            <a:ext cx="571320" cy="57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215" name="CustomShape 9"/>
          <p:cNvSpPr/>
          <p:nvPr/>
        </p:nvSpPr>
        <p:spPr>
          <a:xfrm>
            <a:off x="5466240" y="5730120"/>
            <a:ext cx="571320" cy="57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216" name="CustomShape 10"/>
          <p:cNvSpPr/>
          <p:nvPr/>
        </p:nvSpPr>
        <p:spPr>
          <a:xfrm>
            <a:off x="5751360" y="4826880"/>
            <a:ext cx="571320" cy="57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H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217" name="CustomShape 11"/>
          <p:cNvSpPr/>
          <p:nvPr/>
        </p:nvSpPr>
        <p:spPr>
          <a:xfrm>
            <a:off x="3047040" y="4051440"/>
            <a:ext cx="571320" cy="57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H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218" name="CustomShape 12"/>
          <p:cNvSpPr/>
          <p:nvPr/>
        </p:nvSpPr>
        <p:spPr>
          <a:xfrm>
            <a:off x="4209120" y="2369520"/>
            <a:ext cx="571320" cy="57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T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219" name="CustomShape 13"/>
          <p:cNvSpPr/>
          <p:nvPr/>
        </p:nvSpPr>
        <p:spPr>
          <a:xfrm>
            <a:off x="7009560" y="3261600"/>
            <a:ext cx="571320" cy="57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T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220" name="CustomShape 14"/>
          <p:cNvSpPr/>
          <p:nvPr/>
        </p:nvSpPr>
        <p:spPr>
          <a:xfrm>
            <a:off x="770400" y="3465360"/>
            <a:ext cx="2003040" cy="905040"/>
          </a:xfrm>
          <a:custGeom>
            <a:avLst/>
            <a:gdLst/>
            <a:ahLst/>
            <a:cxnLst/>
            <a:rect l="l" t="t" r="r" b="b"/>
            <a:pathLst>
              <a:path w="2003460" h="905561">
                <a:moveTo>
                  <a:pt x="0" y="905561"/>
                </a:moveTo>
                <a:cubicBezTo>
                  <a:pt x="82193" y="793401"/>
                  <a:pt x="164387" y="681242"/>
                  <a:pt x="256854" y="566514"/>
                </a:cubicBezTo>
                <a:cubicBezTo>
                  <a:pt x="349321" y="451786"/>
                  <a:pt x="438364" y="311373"/>
                  <a:pt x="554804" y="217193"/>
                </a:cubicBezTo>
                <a:cubicBezTo>
                  <a:pt x="671244" y="123013"/>
                  <a:pt x="827069" y="15134"/>
                  <a:pt x="955496" y="1435"/>
                </a:cubicBezTo>
                <a:cubicBezTo>
                  <a:pt x="1083923" y="-12264"/>
                  <a:pt x="1220912" y="75067"/>
                  <a:pt x="1325366" y="135000"/>
                </a:cubicBezTo>
                <a:cubicBezTo>
                  <a:pt x="1429820" y="194933"/>
                  <a:pt x="1469204" y="234317"/>
                  <a:pt x="1582220" y="361031"/>
                </a:cubicBezTo>
                <a:cubicBezTo>
                  <a:pt x="1695236" y="487745"/>
                  <a:pt x="1933254" y="801107"/>
                  <a:pt x="2003460" y="895287"/>
                </a:cubicBezTo>
              </a:path>
            </a:pathLst>
          </a:cu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1" name="Line 15"/>
          <p:cNvSpPr/>
          <p:nvPr/>
        </p:nvSpPr>
        <p:spPr>
          <a:xfrm flipH="1">
            <a:off x="954000" y="3544920"/>
            <a:ext cx="1017360" cy="575640"/>
          </a:xfrm>
          <a:prstGeom prst="line">
            <a:avLst/>
          </a:prstGeom>
          <a:ln w="38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2" name="Line 16"/>
          <p:cNvSpPr/>
          <p:nvPr/>
        </p:nvSpPr>
        <p:spPr>
          <a:xfrm flipH="1">
            <a:off x="873360" y="3740400"/>
            <a:ext cx="1403280" cy="484200"/>
          </a:xfrm>
          <a:prstGeom prst="line">
            <a:avLst/>
          </a:prstGeom>
          <a:ln w="38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3" name="Line 17"/>
          <p:cNvSpPr/>
          <p:nvPr/>
        </p:nvSpPr>
        <p:spPr>
          <a:xfrm flipH="1">
            <a:off x="841680" y="4051440"/>
            <a:ext cx="1693080" cy="227520"/>
          </a:xfrm>
          <a:prstGeom prst="line">
            <a:avLst/>
          </a:prstGeom>
          <a:ln w="38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4" name="Line 18"/>
          <p:cNvSpPr/>
          <p:nvPr/>
        </p:nvSpPr>
        <p:spPr>
          <a:xfrm flipV="1">
            <a:off x="770400" y="4238280"/>
            <a:ext cx="1895400" cy="91800"/>
          </a:xfrm>
          <a:prstGeom prst="line">
            <a:avLst/>
          </a:prstGeom>
          <a:ln w="38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5" name="CustomShape 19"/>
          <p:cNvSpPr/>
          <p:nvPr/>
        </p:nvSpPr>
        <p:spPr>
          <a:xfrm>
            <a:off x="3444840" y="3854520"/>
            <a:ext cx="2072880" cy="1293480"/>
          </a:xfrm>
          <a:custGeom>
            <a:avLst/>
            <a:gdLst/>
            <a:ahLst/>
            <a:cxnLst/>
            <a:rect l="l" t="t" r="r" b="b"/>
            <a:pathLst>
              <a:path w="2073243" h="1293670">
                <a:moveTo>
                  <a:pt x="0" y="1293670"/>
                </a:moveTo>
                <a:cubicBezTo>
                  <a:pt x="39986" y="1214829"/>
                  <a:pt x="79972" y="1135989"/>
                  <a:pt x="158435" y="1022066"/>
                </a:cubicBezTo>
                <a:cubicBezTo>
                  <a:pt x="236898" y="908143"/>
                  <a:pt x="377982" y="736127"/>
                  <a:pt x="470780" y="610133"/>
                </a:cubicBezTo>
                <a:cubicBezTo>
                  <a:pt x="563578" y="484139"/>
                  <a:pt x="642795" y="355128"/>
                  <a:pt x="715223" y="266102"/>
                </a:cubicBezTo>
                <a:cubicBezTo>
                  <a:pt x="787651" y="177076"/>
                  <a:pt x="846498" y="118983"/>
                  <a:pt x="905346" y="75979"/>
                </a:cubicBezTo>
                <a:cubicBezTo>
                  <a:pt x="964194" y="32975"/>
                  <a:pt x="1002670" y="-20591"/>
                  <a:pt x="1068308" y="8078"/>
                </a:cubicBezTo>
                <a:cubicBezTo>
                  <a:pt x="1133946" y="36747"/>
                  <a:pt x="1242588" y="172549"/>
                  <a:pt x="1299172" y="247995"/>
                </a:cubicBezTo>
                <a:cubicBezTo>
                  <a:pt x="1355756" y="323440"/>
                  <a:pt x="1370845" y="392096"/>
                  <a:pt x="1407813" y="460751"/>
                </a:cubicBezTo>
                <a:cubicBezTo>
                  <a:pt x="1444781" y="529406"/>
                  <a:pt x="1466661" y="582972"/>
                  <a:pt x="1520982" y="659927"/>
                </a:cubicBezTo>
                <a:cubicBezTo>
                  <a:pt x="1575303" y="736882"/>
                  <a:pt x="1641695" y="817609"/>
                  <a:pt x="1733738" y="922478"/>
                </a:cubicBezTo>
                <a:cubicBezTo>
                  <a:pt x="1825781" y="1027347"/>
                  <a:pt x="2073243" y="1289143"/>
                  <a:pt x="2073243" y="1289143"/>
                </a:cubicBezTo>
              </a:path>
            </a:pathLst>
          </a:cu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6" name="Line 20"/>
          <p:cNvSpPr/>
          <p:nvPr/>
        </p:nvSpPr>
        <p:spPr>
          <a:xfrm flipV="1">
            <a:off x="4159800" y="4102200"/>
            <a:ext cx="583920" cy="18360"/>
          </a:xfrm>
          <a:prstGeom prst="line">
            <a:avLst/>
          </a:prstGeom>
          <a:ln w="38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Line 21"/>
          <p:cNvSpPr/>
          <p:nvPr/>
        </p:nvSpPr>
        <p:spPr>
          <a:xfrm flipV="1">
            <a:off x="3992400" y="4314960"/>
            <a:ext cx="860040" cy="28800"/>
          </a:xfrm>
          <a:prstGeom prst="line">
            <a:avLst/>
          </a:prstGeom>
          <a:ln w="38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8" name="Line 22"/>
          <p:cNvSpPr/>
          <p:nvPr/>
        </p:nvSpPr>
        <p:spPr>
          <a:xfrm>
            <a:off x="3870000" y="4532400"/>
            <a:ext cx="1095480" cy="360"/>
          </a:xfrm>
          <a:prstGeom prst="line">
            <a:avLst/>
          </a:prstGeom>
          <a:ln w="38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9" name="Line 23"/>
          <p:cNvSpPr/>
          <p:nvPr/>
        </p:nvSpPr>
        <p:spPr>
          <a:xfrm>
            <a:off x="3747960" y="4689000"/>
            <a:ext cx="1362600" cy="360"/>
          </a:xfrm>
          <a:prstGeom prst="line">
            <a:avLst/>
          </a:prstGeom>
          <a:ln w="38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0" name="Line 24"/>
          <p:cNvSpPr/>
          <p:nvPr/>
        </p:nvSpPr>
        <p:spPr>
          <a:xfrm>
            <a:off x="3607560" y="4849200"/>
            <a:ext cx="1645920" cy="360"/>
          </a:xfrm>
          <a:prstGeom prst="line">
            <a:avLst/>
          </a:prstGeom>
          <a:ln w="38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1" name="Line 25"/>
          <p:cNvSpPr/>
          <p:nvPr/>
        </p:nvSpPr>
        <p:spPr>
          <a:xfrm>
            <a:off x="3517200" y="5012280"/>
            <a:ext cx="1864800" cy="9000"/>
          </a:xfrm>
          <a:prstGeom prst="line">
            <a:avLst/>
          </a:prstGeom>
          <a:ln w="38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2" name="CustomShape 26"/>
          <p:cNvSpPr/>
          <p:nvPr/>
        </p:nvSpPr>
        <p:spPr>
          <a:xfrm>
            <a:off x="6278400" y="5612760"/>
            <a:ext cx="1946160" cy="408600"/>
          </a:xfrm>
          <a:custGeom>
            <a:avLst/>
            <a:gdLst/>
            <a:ahLst/>
            <a:cxnLst/>
            <a:rect l="l" t="t" r="r" b="b"/>
            <a:pathLst>
              <a:path w="1946495" h="409107">
                <a:moveTo>
                  <a:pt x="0" y="404581"/>
                </a:moveTo>
                <a:cubicBezTo>
                  <a:pt x="65638" y="359313"/>
                  <a:pt x="131276" y="314046"/>
                  <a:pt x="190123" y="277832"/>
                </a:cubicBezTo>
                <a:cubicBezTo>
                  <a:pt x="248970" y="241618"/>
                  <a:pt x="283675" y="220493"/>
                  <a:pt x="353085" y="187297"/>
                </a:cubicBezTo>
                <a:cubicBezTo>
                  <a:pt x="422495" y="154101"/>
                  <a:pt x="523592" y="108080"/>
                  <a:pt x="606582" y="78656"/>
                </a:cubicBezTo>
                <a:cubicBezTo>
                  <a:pt x="689572" y="49232"/>
                  <a:pt x="752192" y="19808"/>
                  <a:pt x="851026" y="10755"/>
                </a:cubicBezTo>
                <a:cubicBezTo>
                  <a:pt x="949860" y="1702"/>
                  <a:pt x="1069818" y="-13388"/>
                  <a:pt x="1199584" y="24335"/>
                </a:cubicBezTo>
                <a:cubicBezTo>
                  <a:pt x="1329350" y="62058"/>
                  <a:pt x="1532299" y="187298"/>
                  <a:pt x="1629624" y="237092"/>
                </a:cubicBezTo>
                <a:cubicBezTo>
                  <a:pt x="1726949" y="286886"/>
                  <a:pt x="1738266" y="300465"/>
                  <a:pt x="1783533" y="323099"/>
                </a:cubicBezTo>
                <a:cubicBezTo>
                  <a:pt x="1828800" y="345733"/>
                  <a:pt x="1874068" y="358558"/>
                  <a:pt x="1901228" y="372893"/>
                </a:cubicBezTo>
                <a:cubicBezTo>
                  <a:pt x="1928388" y="387228"/>
                  <a:pt x="1937441" y="398167"/>
                  <a:pt x="1946495" y="409107"/>
                </a:cubicBezTo>
              </a:path>
            </a:pathLst>
          </a:cu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3" name="Line 27"/>
          <p:cNvSpPr/>
          <p:nvPr/>
        </p:nvSpPr>
        <p:spPr>
          <a:xfrm>
            <a:off x="7129440" y="5623200"/>
            <a:ext cx="778680" cy="226440"/>
          </a:xfrm>
          <a:prstGeom prst="line">
            <a:avLst/>
          </a:prstGeom>
          <a:ln w="38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4" name="Line 28"/>
          <p:cNvSpPr/>
          <p:nvPr/>
        </p:nvSpPr>
        <p:spPr>
          <a:xfrm>
            <a:off x="6885000" y="5691240"/>
            <a:ext cx="1176840" cy="244440"/>
          </a:xfrm>
          <a:prstGeom prst="line">
            <a:avLst/>
          </a:prstGeom>
          <a:ln w="38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5" name="Line 29"/>
          <p:cNvSpPr/>
          <p:nvPr/>
        </p:nvSpPr>
        <p:spPr>
          <a:xfrm>
            <a:off x="6631560" y="5799960"/>
            <a:ext cx="1548000" cy="185400"/>
          </a:xfrm>
          <a:prstGeom prst="line">
            <a:avLst/>
          </a:prstGeom>
          <a:ln w="38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6" name="Line 30"/>
          <p:cNvSpPr/>
          <p:nvPr/>
        </p:nvSpPr>
        <p:spPr>
          <a:xfrm>
            <a:off x="6468480" y="5890320"/>
            <a:ext cx="1756440" cy="132120"/>
          </a:xfrm>
          <a:prstGeom prst="line">
            <a:avLst/>
          </a:prstGeom>
          <a:ln w="38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7" name="CustomShape 31"/>
          <p:cNvSpPr/>
          <p:nvPr/>
        </p:nvSpPr>
        <p:spPr>
          <a:xfrm>
            <a:off x="2439720" y="2245680"/>
            <a:ext cx="452520" cy="577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A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238" name="CustomShape 32"/>
          <p:cNvSpPr/>
          <p:nvPr/>
        </p:nvSpPr>
        <p:spPr>
          <a:xfrm>
            <a:off x="5155920" y="3247920"/>
            <a:ext cx="452520" cy="577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B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239" name="CustomShape 33"/>
          <p:cNvSpPr/>
          <p:nvPr/>
        </p:nvSpPr>
        <p:spPr>
          <a:xfrm>
            <a:off x="8043480" y="4122000"/>
            <a:ext cx="475200" cy="577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240" name="CustomShape 34"/>
          <p:cNvSpPr/>
          <p:nvPr/>
        </p:nvSpPr>
        <p:spPr>
          <a:xfrm>
            <a:off x="762120" y="5693400"/>
            <a:ext cx="475200" cy="577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D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241" name="CustomShape 35"/>
          <p:cNvSpPr/>
          <p:nvPr/>
        </p:nvSpPr>
        <p:spPr>
          <a:xfrm>
            <a:off x="1416960" y="5770080"/>
            <a:ext cx="3348360" cy="425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</a:rPr>
              <a:t>Cannot tell from plots</a:t>
            </a:r>
            <a:endParaRPr lang="en-US" sz="2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2" name="Picture 2"/>
          <p:cNvPicPr/>
          <p:nvPr/>
        </p:nvPicPr>
        <p:blipFill>
          <a:blip r:embed="rId3"/>
          <a:stretch/>
        </p:blipFill>
        <p:spPr>
          <a:xfrm>
            <a:off x="2708280" y="1871640"/>
            <a:ext cx="5668200" cy="4429800"/>
          </a:xfrm>
          <a:prstGeom prst="rect">
            <a:avLst/>
          </a:prstGeom>
          <a:ln>
            <a:noFill/>
          </a:ln>
        </p:spPr>
      </p:pic>
      <p:sp>
        <p:nvSpPr>
          <p:cNvPr id="243" name="TextShape 1"/>
          <p:cNvSpPr txBox="1"/>
          <p:nvPr/>
        </p:nvSpPr>
        <p:spPr>
          <a:xfrm>
            <a:off x="617400" y="534240"/>
            <a:ext cx="7970400" cy="1754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10000"/>
              </a:lnSpc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What is the maximum amount of  the solute T in the feed that can  enter an extraction unit if using  pure solvent? H is the carrier and S is the extracting solvent.</a:t>
            </a:r>
            <a:endParaRPr lang="en-US" sz="2600" b="0" strike="noStrike" spc="-1">
              <a:solidFill>
                <a:srgbClr val="000000"/>
              </a:solidFill>
              <a:latin typeface="Franklin Gothic Book"/>
            </a:endParaRPr>
          </a:p>
          <a:p>
            <a:pPr>
              <a:lnSpc>
                <a:spcPct val="110000"/>
              </a:lnSpc>
            </a:pPr>
            <a:endParaRPr lang="en-US" sz="26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44" name="TextShape 2"/>
          <p:cNvSpPr txBox="1"/>
          <p:nvPr/>
        </p:nvSpPr>
        <p:spPr>
          <a:xfrm>
            <a:off x="605520" y="3124080"/>
            <a:ext cx="1522440" cy="2393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57200" indent="-456840">
              <a:lnSpc>
                <a:spcPct val="150000"/>
              </a:lnSpc>
              <a:buClr>
                <a:srgbClr val="000000"/>
              </a:buClr>
              <a:buFont typeface="Franklin Gothic Medium"/>
              <a:buAutoNum type="alphaUcPeriod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100%</a:t>
            </a:r>
            <a:endParaRPr lang="en-US" sz="2400" b="0" strike="noStrike" spc="-1">
              <a:solidFill>
                <a:srgbClr val="000000"/>
              </a:solidFill>
              <a:latin typeface="Franklin Gothic Book"/>
            </a:endParaRPr>
          </a:p>
          <a:p>
            <a:pPr marL="457200" indent="-456840">
              <a:lnSpc>
                <a:spcPct val="150000"/>
              </a:lnSpc>
              <a:buClr>
                <a:srgbClr val="000000"/>
              </a:buClr>
              <a:buFont typeface="Franklin Gothic Medium"/>
              <a:buAutoNum type="alphaUcPeriod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85%</a:t>
            </a:r>
            <a:endParaRPr lang="en-US" sz="2400" b="0" strike="noStrike" spc="-1">
              <a:solidFill>
                <a:srgbClr val="000000"/>
              </a:solidFill>
              <a:latin typeface="Franklin Gothic Book"/>
            </a:endParaRPr>
          </a:p>
          <a:p>
            <a:pPr marL="457200" indent="-456840">
              <a:lnSpc>
                <a:spcPct val="150000"/>
              </a:lnSpc>
              <a:buClr>
                <a:srgbClr val="000000"/>
              </a:buClr>
              <a:buFont typeface="Franklin Gothic Medium"/>
              <a:buAutoNum type="alphaUcPeriod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65%</a:t>
            </a:r>
            <a:endParaRPr lang="en-US" sz="2400" b="0" strike="noStrike" spc="-1">
              <a:solidFill>
                <a:srgbClr val="000000"/>
              </a:solidFill>
              <a:latin typeface="Franklin Gothic Book"/>
            </a:endParaRPr>
          </a:p>
          <a:p>
            <a:pPr marL="457200" indent="-456840">
              <a:lnSpc>
                <a:spcPct val="150000"/>
              </a:lnSpc>
              <a:buClr>
                <a:srgbClr val="000000"/>
              </a:buClr>
              <a:buFont typeface="Franklin Gothic Medium"/>
              <a:buAutoNum type="alphaUcPeriod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40%</a:t>
            </a:r>
            <a:endParaRPr lang="en-US" sz="24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45" name="Line 3"/>
          <p:cNvSpPr/>
          <p:nvPr/>
        </p:nvSpPr>
        <p:spPr>
          <a:xfrm flipH="1">
            <a:off x="4781520" y="4533840"/>
            <a:ext cx="890640" cy="130680"/>
          </a:xfrm>
          <a:prstGeom prst="line">
            <a:avLst/>
          </a:prstGeom>
          <a:ln w="3816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6" name="Line 4"/>
          <p:cNvSpPr/>
          <p:nvPr/>
        </p:nvSpPr>
        <p:spPr>
          <a:xfrm flipH="1">
            <a:off x="4306680" y="4700160"/>
            <a:ext cx="1662480" cy="261360"/>
          </a:xfrm>
          <a:prstGeom prst="line">
            <a:avLst/>
          </a:prstGeom>
          <a:ln w="3816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Line 5"/>
          <p:cNvSpPr/>
          <p:nvPr/>
        </p:nvSpPr>
        <p:spPr>
          <a:xfrm flipH="1">
            <a:off x="3831480" y="4973400"/>
            <a:ext cx="2422440" cy="403920"/>
          </a:xfrm>
          <a:prstGeom prst="line">
            <a:avLst/>
          </a:prstGeom>
          <a:ln w="3816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Line 6"/>
          <p:cNvSpPr/>
          <p:nvPr/>
        </p:nvSpPr>
        <p:spPr>
          <a:xfrm flipH="1">
            <a:off x="3392280" y="5294160"/>
            <a:ext cx="3134880" cy="474840"/>
          </a:xfrm>
          <a:prstGeom prst="line">
            <a:avLst/>
          </a:prstGeom>
          <a:ln w="3816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Line 7"/>
          <p:cNvSpPr/>
          <p:nvPr/>
        </p:nvSpPr>
        <p:spPr>
          <a:xfrm flipH="1">
            <a:off x="3292560" y="5590800"/>
            <a:ext cx="3481200" cy="249480"/>
          </a:xfrm>
          <a:prstGeom prst="line">
            <a:avLst/>
          </a:prstGeom>
          <a:ln w="3816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0" name="Line 8"/>
          <p:cNvSpPr/>
          <p:nvPr/>
        </p:nvSpPr>
        <p:spPr>
          <a:xfrm flipV="1">
            <a:off x="3292560" y="5769000"/>
            <a:ext cx="3579120" cy="99360"/>
          </a:xfrm>
          <a:prstGeom prst="line">
            <a:avLst/>
          </a:prstGeom>
          <a:ln w="3816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1" name="CustomShape 9"/>
          <p:cNvSpPr/>
          <p:nvPr/>
        </p:nvSpPr>
        <p:spPr>
          <a:xfrm>
            <a:off x="3275640" y="5736240"/>
            <a:ext cx="159480" cy="148680"/>
          </a:xfrm>
          <a:custGeom>
            <a:avLst/>
            <a:gdLst/>
            <a:ahLst/>
            <a:cxnLst/>
            <a:rect l="l" t="t" r="r" b="b"/>
            <a:pathLst>
              <a:path w="159952" h="149140">
                <a:moveTo>
                  <a:pt x="144250" y="0"/>
                </a:moveTo>
                <a:cubicBezTo>
                  <a:pt x="147917" y="0"/>
                  <a:pt x="147177" y="8299"/>
                  <a:pt x="149140" y="12225"/>
                </a:cubicBezTo>
                <a:cubicBezTo>
                  <a:pt x="157709" y="29362"/>
                  <a:pt x="167222" y="18260"/>
                  <a:pt x="151585" y="56233"/>
                </a:cubicBezTo>
                <a:cubicBezTo>
                  <a:pt x="149622" y="60999"/>
                  <a:pt x="141805" y="59493"/>
                  <a:pt x="136915" y="61123"/>
                </a:cubicBezTo>
                <a:lnTo>
                  <a:pt x="129580" y="63568"/>
                </a:lnTo>
                <a:cubicBezTo>
                  <a:pt x="128765" y="66013"/>
                  <a:pt x="128288" y="68598"/>
                  <a:pt x="127136" y="70903"/>
                </a:cubicBezTo>
                <a:cubicBezTo>
                  <a:pt x="125822" y="73531"/>
                  <a:pt x="123439" y="75553"/>
                  <a:pt x="122246" y="78238"/>
                </a:cubicBezTo>
                <a:cubicBezTo>
                  <a:pt x="110607" y="104424"/>
                  <a:pt x="123533" y="83642"/>
                  <a:pt x="112466" y="100242"/>
                </a:cubicBezTo>
                <a:cubicBezTo>
                  <a:pt x="110836" y="108392"/>
                  <a:pt x="110204" y="116806"/>
                  <a:pt x="107576" y="124691"/>
                </a:cubicBezTo>
                <a:cubicBezTo>
                  <a:pt x="106761" y="127136"/>
                  <a:pt x="106284" y="129721"/>
                  <a:pt x="105131" y="132026"/>
                </a:cubicBezTo>
                <a:cubicBezTo>
                  <a:pt x="103817" y="134654"/>
                  <a:pt x="102733" y="137804"/>
                  <a:pt x="100241" y="139361"/>
                </a:cubicBezTo>
                <a:cubicBezTo>
                  <a:pt x="95870" y="142093"/>
                  <a:pt x="90462" y="142621"/>
                  <a:pt x="85572" y="144251"/>
                </a:cubicBezTo>
                <a:lnTo>
                  <a:pt x="78237" y="146696"/>
                </a:lnTo>
                <a:lnTo>
                  <a:pt x="70902" y="149140"/>
                </a:lnTo>
                <a:cubicBezTo>
                  <a:pt x="66827" y="148325"/>
                  <a:pt x="62709" y="147704"/>
                  <a:pt x="58678" y="146696"/>
                </a:cubicBezTo>
                <a:cubicBezTo>
                  <a:pt x="56178" y="146071"/>
                  <a:pt x="53903" y="144552"/>
                  <a:pt x="51343" y="144251"/>
                </a:cubicBezTo>
                <a:cubicBezTo>
                  <a:pt x="39983" y="142914"/>
                  <a:pt x="28524" y="142621"/>
                  <a:pt x="17114" y="141806"/>
                </a:cubicBezTo>
                <a:cubicBezTo>
                  <a:pt x="15484" y="139361"/>
                  <a:pt x="13538" y="137099"/>
                  <a:pt x="12224" y="134471"/>
                </a:cubicBezTo>
                <a:cubicBezTo>
                  <a:pt x="11071" y="132166"/>
                  <a:pt x="11031" y="129389"/>
                  <a:pt x="9779" y="127136"/>
                </a:cubicBezTo>
                <a:cubicBezTo>
                  <a:pt x="6925" y="121999"/>
                  <a:pt x="0" y="112467"/>
                  <a:pt x="0" y="112467"/>
                </a:cubicBezTo>
                <a:cubicBezTo>
                  <a:pt x="815" y="100242"/>
                  <a:pt x="1162" y="87977"/>
                  <a:pt x="2445" y="75793"/>
                </a:cubicBezTo>
                <a:cubicBezTo>
                  <a:pt x="2797" y="72451"/>
                  <a:pt x="3387" y="69019"/>
                  <a:pt x="4890" y="66013"/>
                </a:cubicBezTo>
                <a:cubicBezTo>
                  <a:pt x="7518" y="60757"/>
                  <a:pt x="14669" y="51344"/>
                  <a:pt x="14669" y="51344"/>
                </a:cubicBezTo>
                <a:cubicBezTo>
                  <a:pt x="15484" y="48899"/>
                  <a:pt x="15961" y="46314"/>
                  <a:pt x="17114" y="44009"/>
                </a:cubicBezTo>
                <a:cubicBezTo>
                  <a:pt x="19369" y="39498"/>
                  <a:pt x="25283" y="32043"/>
                  <a:pt x="29339" y="29339"/>
                </a:cubicBezTo>
                <a:cubicBezTo>
                  <a:pt x="31446" y="27934"/>
                  <a:pt x="45145" y="24777"/>
                  <a:pt x="46453" y="24450"/>
                </a:cubicBezTo>
                <a:cubicBezTo>
                  <a:pt x="53820" y="19539"/>
                  <a:pt x="54881" y="18393"/>
                  <a:pt x="63568" y="14670"/>
                </a:cubicBezTo>
                <a:cubicBezTo>
                  <a:pt x="65937" y="13655"/>
                  <a:pt x="68457" y="13040"/>
                  <a:pt x="70902" y="12225"/>
                </a:cubicBezTo>
                <a:cubicBezTo>
                  <a:pt x="79052" y="13040"/>
                  <a:pt x="87257" y="13425"/>
                  <a:pt x="95352" y="14670"/>
                </a:cubicBezTo>
                <a:cubicBezTo>
                  <a:pt x="97899" y="15062"/>
                  <a:pt x="100381" y="18268"/>
                  <a:pt x="102686" y="17115"/>
                </a:cubicBezTo>
                <a:cubicBezTo>
                  <a:pt x="104991" y="15962"/>
                  <a:pt x="104316" y="12225"/>
                  <a:pt x="105131" y="9780"/>
                </a:cubicBezTo>
                <a:cubicBezTo>
                  <a:pt x="112466" y="10595"/>
                  <a:pt x="119899" y="10778"/>
                  <a:pt x="127136" y="12225"/>
                </a:cubicBezTo>
                <a:cubicBezTo>
                  <a:pt x="136245" y="14047"/>
                  <a:pt x="140583" y="0"/>
                  <a:pt x="144250" y="0"/>
                </a:cubicBezTo>
                <a:close/>
              </a:path>
            </a:pathLst>
          </a:custGeom>
          <a:solidFill>
            <a:schemeClr val="bg1"/>
          </a:solidFill>
          <a:ln w="3816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2" name="CustomShape 10"/>
          <p:cNvSpPr/>
          <p:nvPr/>
        </p:nvSpPr>
        <p:spPr>
          <a:xfrm>
            <a:off x="3392280" y="4457880"/>
            <a:ext cx="3585960" cy="1453320"/>
          </a:xfrm>
          <a:custGeom>
            <a:avLst/>
            <a:gdLst/>
            <a:ahLst/>
            <a:cxnLst/>
            <a:rect l="l" t="t" r="r" b="b"/>
            <a:pathLst>
              <a:path w="3586348" h="1453828">
                <a:moveTo>
                  <a:pt x="0" y="1453828"/>
                </a:moveTo>
                <a:cubicBezTo>
                  <a:pt x="10886" y="1409295"/>
                  <a:pt x="21772" y="1364763"/>
                  <a:pt x="95003" y="1275698"/>
                </a:cubicBezTo>
                <a:cubicBezTo>
                  <a:pt x="168234" y="1186633"/>
                  <a:pt x="302821" y="1048087"/>
                  <a:pt x="439387" y="919438"/>
                </a:cubicBezTo>
                <a:cubicBezTo>
                  <a:pt x="575953" y="790789"/>
                  <a:pt x="756062" y="622555"/>
                  <a:pt x="914400" y="503802"/>
                </a:cubicBezTo>
                <a:cubicBezTo>
                  <a:pt x="1072738" y="385049"/>
                  <a:pt x="1235034" y="290046"/>
                  <a:pt x="1389413" y="206919"/>
                </a:cubicBezTo>
                <a:cubicBezTo>
                  <a:pt x="1543792" y="123792"/>
                  <a:pt x="1692234" y="26809"/>
                  <a:pt x="1840676" y="5038"/>
                </a:cubicBezTo>
                <a:cubicBezTo>
                  <a:pt x="1989118" y="-16733"/>
                  <a:pt x="2157351" y="36706"/>
                  <a:pt x="2280063" y="76290"/>
                </a:cubicBezTo>
                <a:cubicBezTo>
                  <a:pt x="2402775" y="115874"/>
                  <a:pt x="2479964" y="169314"/>
                  <a:pt x="2576946" y="242545"/>
                </a:cubicBezTo>
                <a:cubicBezTo>
                  <a:pt x="2673928" y="315776"/>
                  <a:pt x="2768931" y="416716"/>
                  <a:pt x="2861954" y="515677"/>
                </a:cubicBezTo>
                <a:cubicBezTo>
                  <a:pt x="2954977" y="614638"/>
                  <a:pt x="3049980" y="733391"/>
                  <a:pt x="3135086" y="836311"/>
                </a:cubicBezTo>
                <a:cubicBezTo>
                  <a:pt x="3220192" y="939231"/>
                  <a:pt x="3315195" y="1054025"/>
                  <a:pt x="3372592" y="1133194"/>
                </a:cubicBezTo>
                <a:cubicBezTo>
                  <a:pt x="3429989" y="1212363"/>
                  <a:pt x="3443844" y="1261843"/>
                  <a:pt x="3479470" y="1311324"/>
                </a:cubicBezTo>
                <a:cubicBezTo>
                  <a:pt x="3515096" y="1360804"/>
                  <a:pt x="3586348" y="1430077"/>
                  <a:pt x="3586348" y="1430077"/>
                </a:cubicBezTo>
              </a:path>
            </a:pathLst>
          </a:cu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CustomShape 11"/>
          <p:cNvSpPr/>
          <p:nvPr/>
        </p:nvSpPr>
        <p:spPr>
          <a:xfrm>
            <a:off x="3101760" y="2359440"/>
            <a:ext cx="4462560" cy="3552120"/>
          </a:xfrm>
          <a:prstGeom prst="triangle">
            <a:avLst>
              <a:gd name="adj" fmla="val 50000"/>
            </a:avLst>
          </a:prstGeom>
          <a:noFill/>
          <a:ln w="4428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12"/>
          <p:cNvSpPr/>
          <p:nvPr/>
        </p:nvSpPr>
        <p:spPr>
          <a:xfrm>
            <a:off x="2979000" y="6059160"/>
            <a:ext cx="4830840" cy="120960"/>
          </a:xfrm>
          <a:prstGeom prst="rect">
            <a:avLst/>
          </a:prstGeom>
          <a:solidFill>
            <a:schemeClr val="bg1"/>
          </a:solidFill>
          <a:ln w="3816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5" name="CustomShape 13"/>
          <p:cNvSpPr/>
          <p:nvPr/>
        </p:nvSpPr>
        <p:spPr>
          <a:xfrm>
            <a:off x="3831840" y="6120000"/>
            <a:ext cx="1501200" cy="181800"/>
          </a:xfrm>
          <a:prstGeom prst="rect">
            <a:avLst/>
          </a:prstGeom>
          <a:solidFill>
            <a:schemeClr val="bg1"/>
          </a:solidFill>
          <a:ln w="3816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6" name="CustomShape 14"/>
          <p:cNvSpPr/>
          <p:nvPr/>
        </p:nvSpPr>
        <p:spPr>
          <a:xfrm rot="3454800">
            <a:off x="4525200" y="3827520"/>
            <a:ext cx="4331160" cy="257040"/>
          </a:xfrm>
          <a:prstGeom prst="rect">
            <a:avLst/>
          </a:prstGeom>
          <a:solidFill>
            <a:schemeClr val="bg1"/>
          </a:solidFill>
          <a:ln w="3816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7" name="CustomShape 15"/>
          <p:cNvSpPr/>
          <p:nvPr/>
        </p:nvSpPr>
        <p:spPr>
          <a:xfrm rot="18145200" flipH="1">
            <a:off x="1845720" y="3814200"/>
            <a:ext cx="4331160" cy="257040"/>
          </a:xfrm>
          <a:prstGeom prst="rect">
            <a:avLst/>
          </a:prstGeom>
          <a:solidFill>
            <a:schemeClr val="bg1"/>
          </a:solidFill>
          <a:ln w="3816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8" name="CustomShape 16"/>
          <p:cNvSpPr/>
          <p:nvPr/>
        </p:nvSpPr>
        <p:spPr>
          <a:xfrm>
            <a:off x="5227200" y="1967760"/>
            <a:ext cx="315360" cy="211680"/>
          </a:xfrm>
          <a:prstGeom prst="rect">
            <a:avLst/>
          </a:prstGeom>
          <a:solidFill>
            <a:schemeClr val="bg1"/>
          </a:solidFill>
          <a:ln w="3816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9" name="CustomShape 17"/>
          <p:cNvSpPr/>
          <p:nvPr/>
        </p:nvSpPr>
        <p:spPr>
          <a:xfrm>
            <a:off x="6690600" y="4251960"/>
            <a:ext cx="114480" cy="104040"/>
          </a:xfrm>
          <a:prstGeom prst="rect">
            <a:avLst/>
          </a:prstGeom>
          <a:solidFill>
            <a:schemeClr val="bg1"/>
          </a:solidFill>
          <a:ln w="3816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0" name="CustomShape 18"/>
          <p:cNvSpPr/>
          <p:nvPr/>
        </p:nvSpPr>
        <p:spPr>
          <a:xfrm>
            <a:off x="7598160" y="5698440"/>
            <a:ext cx="83160" cy="81000"/>
          </a:xfrm>
          <a:prstGeom prst="rect">
            <a:avLst/>
          </a:prstGeom>
          <a:solidFill>
            <a:schemeClr val="bg1"/>
          </a:solidFill>
          <a:ln w="3816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1" name="CustomShape 19"/>
          <p:cNvSpPr/>
          <p:nvPr/>
        </p:nvSpPr>
        <p:spPr>
          <a:xfrm>
            <a:off x="7681680" y="5885640"/>
            <a:ext cx="169920" cy="173160"/>
          </a:xfrm>
          <a:prstGeom prst="rect">
            <a:avLst/>
          </a:prstGeom>
          <a:solidFill>
            <a:schemeClr val="bg1"/>
          </a:solidFill>
          <a:ln w="3816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2" name="CustomShape 20"/>
          <p:cNvSpPr/>
          <p:nvPr/>
        </p:nvSpPr>
        <p:spPr>
          <a:xfrm>
            <a:off x="5605920" y="6120000"/>
            <a:ext cx="1372320" cy="181800"/>
          </a:xfrm>
          <a:prstGeom prst="rect">
            <a:avLst/>
          </a:prstGeom>
          <a:solidFill>
            <a:schemeClr val="bg1"/>
          </a:solidFill>
          <a:ln w="3816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3" name="CustomShape 21"/>
          <p:cNvSpPr/>
          <p:nvPr/>
        </p:nvSpPr>
        <p:spPr>
          <a:xfrm>
            <a:off x="2859480" y="5779800"/>
            <a:ext cx="197640" cy="88560"/>
          </a:xfrm>
          <a:prstGeom prst="rect">
            <a:avLst/>
          </a:prstGeom>
          <a:solidFill>
            <a:schemeClr val="bg1"/>
          </a:solidFill>
          <a:ln w="3816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4" name="CustomShape 22"/>
          <p:cNvSpPr/>
          <p:nvPr/>
        </p:nvSpPr>
        <p:spPr>
          <a:xfrm>
            <a:off x="2828160" y="5911560"/>
            <a:ext cx="129960" cy="147240"/>
          </a:xfrm>
          <a:prstGeom prst="rect">
            <a:avLst/>
          </a:prstGeom>
          <a:solidFill>
            <a:schemeClr val="bg1"/>
          </a:solidFill>
          <a:ln w="3816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5" name="CustomShape 23"/>
          <p:cNvSpPr/>
          <p:nvPr/>
        </p:nvSpPr>
        <p:spPr>
          <a:xfrm>
            <a:off x="5320080" y="1967760"/>
            <a:ext cx="36288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0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66" name="CustomShape 24"/>
          <p:cNvSpPr/>
          <p:nvPr/>
        </p:nvSpPr>
        <p:spPr>
          <a:xfrm>
            <a:off x="7551360" y="5947560"/>
            <a:ext cx="36288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0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67" name="CustomShape 25"/>
          <p:cNvSpPr/>
          <p:nvPr/>
        </p:nvSpPr>
        <p:spPr>
          <a:xfrm>
            <a:off x="2721240" y="5716440"/>
            <a:ext cx="36288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0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68" name="CustomShape 26"/>
          <p:cNvSpPr/>
          <p:nvPr/>
        </p:nvSpPr>
        <p:spPr>
          <a:xfrm>
            <a:off x="5684760" y="2671560"/>
            <a:ext cx="4964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20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69" name="CustomShape 27"/>
          <p:cNvSpPr/>
          <p:nvPr/>
        </p:nvSpPr>
        <p:spPr>
          <a:xfrm>
            <a:off x="6601320" y="5927400"/>
            <a:ext cx="4964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20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70" name="CustomShape 28"/>
          <p:cNvSpPr/>
          <p:nvPr/>
        </p:nvSpPr>
        <p:spPr>
          <a:xfrm>
            <a:off x="3041640" y="5005080"/>
            <a:ext cx="4964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20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71" name="CustomShape 29"/>
          <p:cNvSpPr/>
          <p:nvPr/>
        </p:nvSpPr>
        <p:spPr>
          <a:xfrm>
            <a:off x="6117480" y="3360960"/>
            <a:ext cx="4964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40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72" name="CustomShape 30"/>
          <p:cNvSpPr/>
          <p:nvPr/>
        </p:nvSpPr>
        <p:spPr>
          <a:xfrm>
            <a:off x="5693040" y="5928120"/>
            <a:ext cx="4964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40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73" name="CustomShape 31"/>
          <p:cNvSpPr/>
          <p:nvPr/>
        </p:nvSpPr>
        <p:spPr>
          <a:xfrm>
            <a:off x="3483000" y="4287600"/>
            <a:ext cx="4964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40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74" name="CustomShape 32"/>
          <p:cNvSpPr/>
          <p:nvPr/>
        </p:nvSpPr>
        <p:spPr>
          <a:xfrm>
            <a:off x="6608880" y="4082040"/>
            <a:ext cx="4964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60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75" name="CustomShape 33"/>
          <p:cNvSpPr/>
          <p:nvPr/>
        </p:nvSpPr>
        <p:spPr>
          <a:xfrm>
            <a:off x="4809240" y="5923440"/>
            <a:ext cx="4964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60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76" name="CustomShape 34"/>
          <p:cNvSpPr/>
          <p:nvPr/>
        </p:nvSpPr>
        <p:spPr>
          <a:xfrm>
            <a:off x="3919680" y="3593880"/>
            <a:ext cx="4964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60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77" name="CustomShape 35"/>
          <p:cNvSpPr/>
          <p:nvPr/>
        </p:nvSpPr>
        <p:spPr>
          <a:xfrm>
            <a:off x="7050960" y="4789080"/>
            <a:ext cx="4964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80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78" name="CustomShape 36"/>
          <p:cNvSpPr/>
          <p:nvPr/>
        </p:nvSpPr>
        <p:spPr>
          <a:xfrm>
            <a:off x="3907440" y="5924520"/>
            <a:ext cx="4964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80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79" name="CustomShape 37"/>
          <p:cNvSpPr/>
          <p:nvPr/>
        </p:nvSpPr>
        <p:spPr>
          <a:xfrm>
            <a:off x="4377600" y="2885400"/>
            <a:ext cx="4964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80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80" name="CustomShape 38"/>
          <p:cNvSpPr/>
          <p:nvPr/>
        </p:nvSpPr>
        <p:spPr>
          <a:xfrm>
            <a:off x="7463160" y="5489640"/>
            <a:ext cx="6066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100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81" name="CustomShape 39"/>
          <p:cNvSpPr/>
          <p:nvPr/>
        </p:nvSpPr>
        <p:spPr>
          <a:xfrm>
            <a:off x="3001320" y="5927400"/>
            <a:ext cx="6066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100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82" name="CustomShape 40"/>
          <p:cNvSpPr/>
          <p:nvPr/>
        </p:nvSpPr>
        <p:spPr>
          <a:xfrm>
            <a:off x="4685400" y="2193120"/>
            <a:ext cx="6066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100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83" name="CustomShape 41"/>
          <p:cNvSpPr/>
          <p:nvPr/>
        </p:nvSpPr>
        <p:spPr>
          <a:xfrm>
            <a:off x="5037480" y="1815120"/>
            <a:ext cx="41508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284" name="CustomShape 42"/>
          <p:cNvSpPr/>
          <p:nvPr/>
        </p:nvSpPr>
        <p:spPr>
          <a:xfrm>
            <a:off x="7767000" y="5740920"/>
            <a:ext cx="41508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S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285" name="CustomShape 43"/>
          <p:cNvSpPr/>
          <p:nvPr/>
        </p:nvSpPr>
        <p:spPr>
          <a:xfrm>
            <a:off x="2605320" y="5972400"/>
            <a:ext cx="41508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H</a:t>
            </a:r>
            <a:endParaRPr lang="en-US" sz="2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TextShape 1"/>
          <p:cNvSpPr txBox="1"/>
          <p:nvPr/>
        </p:nvSpPr>
        <p:spPr>
          <a:xfrm>
            <a:off x="552240" y="458280"/>
            <a:ext cx="8039160" cy="2284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10000"/>
              </a:lnSpc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Which axis represents the solute (S)?</a:t>
            </a:r>
            <a:endParaRPr lang="en-US" sz="26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87" name="CustomShape 2"/>
          <p:cNvSpPr/>
          <p:nvPr/>
        </p:nvSpPr>
        <p:spPr>
          <a:xfrm>
            <a:off x="1482120" y="1969200"/>
            <a:ext cx="1080360" cy="795240"/>
          </a:xfrm>
          <a:prstGeom prst="rect">
            <a:avLst/>
          </a:prstGeom>
          <a:solidFill>
            <a:schemeClr val="bg1"/>
          </a:solidFill>
          <a:ln w="3816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8" name="CustomShape 3"/>
          <p:cNvSpPr/>
          <p:nvPr/>
        </p:nvSpPr>
        <p:spPr>
          <a:xfrm>
            <a:off x="1482120" y="1936080"/>
            <a:ext cx="1211040" cy="425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</a:rPr>
              <a:t>High S</a:t>
            </a:r>
            <a:endParaRPr lang="en-US" sz="2200" b="0" strike="noStrike" spc="-1">
              <a:latin typeface="Arial"/>
            </a:endParaRPr>
          </a:p>
        </p:txBody>
      </p:sp>
      <p:sp>
        <p:nvSpPr>
          <p:cNvPr id="289" name="CustomShape 4"/>
          <p:cNvSpPr/>
          <p:nvPr/>
        </p:nvSpPr>
        <p:spPr>
          <a:xfrm>
            <a:off x="1482120" y="4785840"/>
            <a:ext cx="1080360" cy="795240"/>
          </a:xfrm>
          <a:prstGeom prst="rect">
            <a:avLst/>
          </a:prstGeom>
          <a:solidFill>
            <a:schemeClr val="bg1"/>
          </a:solidFill>
          <a:ln w="3816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0" name="CustomShape 5"/>
          <p:cNvSpPr/>
          <p:nvPr/>
        </p:nvSpPr>
        <p:spPr>
          <a:xfrm>
            <a:off x="1482120" y="4753080"/>
            <a:ext cx="1211040" cy="425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</a:rPr>
              <a:t>Low S</a:t>
            </a:r>
            <a:endParaRPr lang="en-US" sz="2200" b="0" strike="noStrike" spc="-1">
              <a:latin typeface="Arial"/>
            </a:endParaRPr>
          </a:p>
        </p:txBody>
      </p:sp>
      <p:sp>
        <p:nvSpPr>
          <p:cNvPr id="291" name="CustomShape 6"/>
          <p:cNvSpPr/>
          <p:nvPr/>
        </p:nvSpPr>
        <p:spPr>
          <a:xfrm>
            <a:off x="2660760" y="1860480"/>
            <a:ext cx="3939120" cy="3322800"/>
          </a:xfrm>
          <a:prstGeom prst="rtTriangle">
            <a:avLst/>
          </a:pr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2" name="CustomShape 7"/>
          <p:cNvSpPr/>
          <p:nvPr/>
        </p:nvSpPr>
        <p:spPr>
          <a:xfrm>
            <a:off x="2651760" y="2273040"/>
            <a:ext cx="1702080" cy="2703600"/>
          </a:xfrm>
          <a:custGeom>
            <a:avLst/>
            <a:gdLst/>
            <a:ahLst/>
            <a:cxnLst/>
            <a:rect l="l" t="t" r="r" b="b"/>
            <a:pathLst>
              <a:path w="1702533" h="2704122">
                <a:moveTo>
                  <a:pt x="0" y="0"/>
                </a:moveTo>
                <a:cubicBezTo>
                  <a:pt x="72571" y="58964"/>
                  <a:pt x="145143" y="117929"/>
                  <a:pt x="272143" y="228600"/>
                </a:cubicBezTo>
                <a:cubicBezTo>
                  <a:pt x="399143" y="339272"/>
                  <a:pt x="596900" y="515258"/>
                  <a:pt x="762000" y="664029"/>
                </a:cubicBezTo>
                <a:cubicBezTo>
                  <a:pt x="927100" y="812800"/>
                  <a:pt x="1128486" y="967015"/>
                  <a:pt x="1262743" y="1121229"/>
                </a:cubicBezTo>
                <a:cubicBezTo>
                  <a:pt x="1397000" y="1275443"/>
                  <a:pt x="1496786" y="1422400"/>
                  <a:pt x="1567543" y="1589314"/>
                </a:cubicBezTo>
                <a:cubicBezTo>
                  <a:pt x="1638300" y="1756228"/>
                  <a:pt x="1741715" y="1983014"/>
                  <a:pt x="1687286" y="2122714"/>
                </a:cubicBezTo>
                <a:cubicBezTo>
                  <a:pt x="1632857" y="2262414"/>
                  <a:pt x="1384300" y="2353128"/>
                  <a:pt x="1240971" y="2427514"/>
                </a:cubicBezTo>
                <a:cubicBezTo>
                  <a:pt x="1097642" y="2501900"/>
                  <a:pt x="957942" y="2532743"/>
                  <a:pt x="827314" y="2569029"/>
                </a:cubicBezTo>
                <a:cubicBezTo>
                  <a:pt x="696686" y="2605315"/>
                  <a:pt x="569686" y="2623458"/>
                  <a:pt x="457200" y="2645229"/>
                </a:cubicBezTo>
                <a:cubicBezTo>
                  <a:pt x="344714" y="2667000"/>
                  <a:pt x="224971" y="2690586"/>
                  <a:pt x="152400" y="2699657"/>
                </a:cubicBezTo>
                <a:cubicBezTo>
                  <a:pt x="79829" y="2708728"/>
                  <a:pt x="45357" y="2701471"/>
                  <a:pt x="21771" y="2699657"/>
                </a:cubicBezTo>
              </a:path>
            </a:pathLst>
          </a:custGeom>
          <a:noFill/>
          <a:ln w="3816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3" name="Line 8"/>
          <p:cNvSpPr/>
          <p:nvPr/>
        </p:nvSpPr>
        <p:spPr>
          <a:xfrm flipH="1">
            <a:off x="2804040" y="2501640"/>
            <a:ext cx="119520" cy="2471040"/>
          </a:xfrm>
          <a:prstGeom prst="line">
            <a:avLst/>
          </a:prstGeom>
          <a:ln w="3816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4" name="Line 9"/>
          <p:cNvSpPr/>
          <p:nvPr/>
        </p:nvSpPr>
        <p:spPr>
          <a:xfrm flipH="1">
            <a:off x="3108960" y="2936880"/>
            <a:ext cx="304560" cy="1981440"/>
          </a:xfrm>
          <a:prstGeom prst="line">
            <a:avLst/>
          </a:prstGeom>
          <a:ln w="3816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5" name="Line 10"/>
          <p:cNvSpPr/>
          <p:nvPr/>
        </p:nvSpPr>
        <p:spPr>
          <a:xfrm flipH="1">
            <a:off x="3479040" y="3394080"/>
            <a:ext cx="435240" cy="1447920"/>
          </a:xfrm>
          <a:prstGeom prst="line">
            <a:avLst/>
          </a:prstGeom>
          <a:ln w="3816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6" name="Line 11"/>
          <p:cNvSpPr/>
          <p:nvPr/>
        </p:nvSpPr>
        <p:spPr>
          <a:xfrm flipH="1">
            <a:off x="3892680" y="3862080"/>
            <a:ext cx="326520" cy="838440"/>
          </a:xfrm>
          <a:prstGeom prst="line">
            <a:avLst/>
          </a:prstGeom>
          <a:ln w="3816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7" name="CustomShape 12"/>
          <p:cNvSpPr/>
          <p:nvPr/>
        </p:nvSpPr>
        <p:spPr>
          <a:xfrm>
            <a:off x="1569240" y="1937520"/>
            <a:ext cx="1169280" cy="425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</a:rPr>
              <a:t>High S</a:t>
            </a:r>
            <a:endParaRPr lang="en-US" sz="2200" b="0" strike="noStrike" spc="-1">
              <a:latin typeface="Arial"/>
            </a:endParaRPr>
          </a:p>
        </p:txBody>
      </p:sp>
      <p:sp>
        <p:nvSpPr>
          <p:cNvPr id="298" name="CustomShape 13"/>
          <p:cNvSpPr/>
          <p:nvPr/>
        </p:nvSpPr>
        <p:spPr>
          <a:xfrm>
            <a:off x="1599840" y="4757400"/>
            <a:ext cx="1169280" cy="425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</a:rPr>
              <a:t>Low S</a:t>
            </a:r>
            <a:endParaRPr lang="en-US" sz="2200" b="0" strike="noStrike" spc="-1">
              <a:latin typeface="Arial"/>
            </a:endParaRPr>
          </a:p>
        </p:txBody>
      </p:sp>
      <p:sp>
        <p:nvSpPr>
          <p:cNvPr id="299" name="CustomShape 14"/>
          <p:cNvSpPr/>
          <p:nvPr/>
        </p:nvSpPr>
        <p:spPr>
          <a:xfrm>
            <a:off x="1916280" y="3219840"/>
            <a:ext cx="402120" cy="4863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A</a:t>
            </a:r>
            <a:endParaRPr lang="en-US" sz="2600" b="0" strike="noStrike" spc="-1">
              <a:latin typeface="Arial"/>
            </a:endParaRPr>
          </a:p>
        </p:txBody>
      </p:sp>
      <p:sp>
        <p:nvSpPr>
          <p:cNvPr id="300" name="CustomShape 15"/>
          <p:cNvSpPr/>
          <p:nvPr/>
        </p:nvSpPr>
        <p:spPr>
          <a:xfrm>
            <a:off x="4511880" y="5289120"/>
            <a:ext cx="402120" cy="4863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B</a:t>
            </a:r>
            <a:endParaRPr lang="en-US" sz="2600" b="0" strike="noStrike" spc="-1">
              <a:latin typeface="Arial"/>
            </a:endParaRPr>
          </a:p>
        </p:txBody>
      </p:sp>
      <p:sp>
        <p:nvSpPr>
          <p:cNvPr id="301" name="CustomShape 16"/>
          <p:cNvSpPr/>
          <p:nvPr/>
        </p:nvSpPr>
        <p:spPr>
          <a:xfrm>
            <a:off x="4836960" y="2764800"/>
            <a:ext cx="420480" cy="4863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C</a:t>
            </a:r>
            <a:endParaRPr lang="en-US" sz="26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TextShape 1"/>
          <p:cNvSpPr txBox="1"/>
          <p:nvPr/>
        </p:nvSpPr>
        <p:spPr>
          <a:xfrm>
            <a:off x="523080" y="458280"/>
            <a:ext cx="8039160" cy="714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10000"/>
              </a:lnSpc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Which stream has the highest flow rate?</a:t>
            </a:r>
            <a:endParaRPr lang="en-US" sz="26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303" name="TextShape 2"/>
          <p:cNvSpPr txBox="1"/>
          <p:nvPr/>
        </p:nvSpPr>
        <p:spPr>
          <a:xfrm>
            <a:off x="417240" y="3313080"/>
            <a:ext cx="4727880" cy="3305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57200" indent="-456840">
              <a:lnSpc>
                <a:spcPct val="150000"/>
              </a:lnSpc>
              <a:buClr>
                <a:srgbClr val="000000"/>
              </a:buClr>
              <a:buFont typeface="Franklin Gothic Medium"/>
              <a:buAutoNum type="alphaUcPeriod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solvent</a:t>
            </a:r>
            <a:endParaRPr lang="en-US" sz="2400" b="0" strike="noStrike" spc="-1">
              <a:solidFill>
                <a:srgbClr val="000000"/>
              </a:solidFill>
              <a:latin typeface="Franklin Gothic Book"/>
            </a:endParaRPr>
          </a:p>
          <a:p>
            <a:pPr marL="457200" indent="-456840">
              <a:lnSpc>
                <a:spcPct val="150000"/>
              </a:lnSpc>
              <a:buClr>
                <a:srgbClr val="000000"/>
              </a:buClr>
              <a:buFont typeface="Franklin Gothic Medium"/>
              <a:buAutoNum type="alphaUcPeriod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feed</a:t>
            </a:r>
            <a:endParaRPr lang="en-US" sz="2400" b="0" strike="noStrike" spc="-1">
              <a:solidFill>
                <a:srgbClr val="000000"/>
              </a:solidFill>
              <a:latin typeface="Franklin Gothic Book"/>
            </a:endParaRPr>
          </a:p>
          <a:p>
            <a:pPr marL="457200" indent="-456840">
              <a:lnSpc>
                <a:spcPct val="150000"/>
              </a:lnSpc>
              <a:buClr>
                <a:srgbClr val="000000"/>
              </a:buClr>
              <a:buFont typeface="Franklin Gothic Medium"/>
              <a:buAutoNum type="alphaUcPeriod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extract</a:t>
            </a:r>
            <a:endParaRPr lang="en-US" sz="2400" b="0" strike="noStrike" spc="-1">
              <a:solidFill>
                <a:srgbClr val="000000"/>
              </a:solidFill>
              <a:latin typeface="Franklin Gothic Book"/>
            </a:endParaRPr>
          </a:p>
          <a:p>
            <a:pPr marL="457200" indent="-456840">
              <a:lnSpc>
                <a:spcPct val="150000"/>
              </a:lnSpc>
              <a:buClr>
                <a:srgbClr val="000000"/>
              </a:buClr>
              <a:buFont typeface="Franklin Gothic Medium"/>
              <a:buAutoNum type="alphaUcPeriod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raffinate</a:t>
            </a:r>
            <a:endParaRPr lang="en-US" sz="2400" b="0" strike="noStrike" spc="-1">
              <a:solidFill>
                <a:srgbClr val="000000"/>
              </a:solidFill>
              <a:latin typeface="Franklin Gothic Book"/>
            </a:endParaRPr>
          </a:p>
          <a:p>
            <a:pPr marL="457200" indent="-456840">
              <a:lnSpc>
                <a:spcPct val="150000"/>
              </a:lnSpc>
              <a:buClr>
                <a:srgbClr val="000000"/>
              </a:buClr>
              <a:buFont typeface="Franklin Gothic Medium"/>
              <a:buAutoNum type="alphaUcPeriod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more than one are highest</a:t>
            </a:r>
            <a:endParaRPr lang="en-US" sz="24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graphicFrame>
        <p:nvGraphicFramePr>
          <p:cNvPr id="304" name="Chart 4"/>
          <p:cNvGraphicFramePr/>
          <p:nvPr/>
        </p:nvGraphicFramePr>
        <p:xfrm>
          <a:off x="2405520" y="984600"/>
          <a:ext cx="6484680" cy="4487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5" name="CustomShape 3"/>
          <p:cNvSpPr/>
          <p:nvPr/>
        </p:nvSpPr>
        <p:spPr>
          <a:xfrm flipH="1" flipV="1">
            <a:off x="4838400" y="2404800"/>
            <a:ext cx="351000" cy="557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6" name="CustomShape 4"/>
          <p:cNvSpPr/>
          <p:nvPr/>
        </p:nvSpPr>
        <p:spPr>
          <a:xfrm>
            <a:off x="4660200" y="2963520"/>
            <a:ext cx="1420200" cy="425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</a:rPr>
              <a:t>extract</a:t>
            </a:r>
            <a:endParaRPr lang="en-US" sz="2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TextShape 1"/>
          <p:cNvSpPr txBox="1"/>
          <p:nvPr/>
        </p:nvSpPr>
        <p:spPr>
          <a:xfrm>
            <a:off x="549360" y="547920"/>
            <a:ext cx="8039160" cy="2284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For a dilute system, for which separation processes can we not assume constant flow rates?</a:t>
            </a:r>
            <a:endParaRPr lang="en-US" sz="26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308" name="TextShape 2"/>
          <p:cNvSpPr txBox="1"/>
          <p:nvPr/>
        </p:nvSpPr>
        <p:spPr>
          <a:xfrm>
            <a:off x="549360" y="2335320"/>
            <a:ext cx="7538760" cy="35913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57200" indent="-456840">
              <a:lnSpc>
                <a:spcPct val="150000"/>
              </a:lnSpc>
              <a:buClr>
                <a:srgbClr val="000000"/>
              </a:buClr>
              <a:buFont typeface="Franklin Gothic Medium"/>
              <a:buAutoNum type="alphaUcPeriod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immiscible liquid-liquid extraction</a:t>
            </a:r>
            <a:endParaRPr lang="en-US" sz="2400" b="0" strike="noStrike" spc="-1">
              <a:solidFill>
                <a:srgbClr val="000000"/>
              </a:solidFill>
              <a:latin typeface="Franklin Gothic Book"/>
            </a:endParaRPr>
          </a:p>
          <a:p>
            <a:pPr marL="457200" indent="-456840">
              <a:lnSpc>
                <a:spcPct val="150000"/>
              </a:lnSpc>
              <a:buClr>
                <a:srgbClr val="000000"/>
              </a:buClr>
              <a:buFont typeface="Franklin Gothic Medium"/>
              <a:buAutoNum type="alphaUcPeriod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stripping</a:t>
            </a:r>
            <a:endParaRPr lang="en-US" sz="2400" b="0" strike="noStrike" spc="-1">
              <a:solidFill>
                <a:srgbClr val="000000"/>
              </a:solidFill>
              <a:latin typeface="Franklin Gothic Book"/>
            </a:endParaRPr>
          </a:p>
          <a:p>
            <a:pPr marL="457200" indent="-456840">
              <a:lnSpc>
                <a:spcPct val="150000"/>
              </a:lnSpc>
              <a:buClr>
                <a:srgbClr val="000000"/>
              </a:buClr>
              <a:buFont typeface="Franklin Gothic Medium"/>
              <a:buAutoNum type="alphaUcPeriod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partially miscible liquid-liquid extraction</a:t>
            </a:r>
            <a:endParaRPr lang="en-US" sz="2400" b="0" strike="noStrike" spc="-1">
              <a:solidFill>
                <a:srgbClr val="000000"/>
              </a:solidFill>
              <a:latin typeface="Franklin Gothic Book"/>
            </a:endParaRPr>
          </a:p>
          <a:p>
            <a:pPr marL="457200" indent="-456840">
              <a:lnSpc>
                <a:spcPct val="150000"/>
              </a:lnSpc>
              <a:buClr>
                <a:srgbClr val="000000"/>
              </a:buClr>
              <a:buFont typeface="Franklin Gothic Medium"/>
              <a:buAutoNum type="alphaUcPeriod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absorption</a:t>
            </a:r>
            <a:endParaRPr lang="en-US" sz="2400" b="0" strike="noStrike" spc="-1">
              <a:solidFill>
                <a:srgbClr val="000000"/>
              </a:solidFill>
              <a:latin typeface="Franklin Gothic Book"/>
            </a:endParaRPr>
          </a:p>
          <a:p>
            <a:pPr marL="457200" indent="-456840">
              <a:lnSpc>
                <a:spcPct val="150000"/>
              </a:lnSpc>
              <a:buClr>
                <a:srgbClr val="000000"/>
              </a:buClr>
              <a:buFont typeface="Franklin Gothic Medium"/>
              <a:buAutoNum type="alphaUcPeriod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washing</a:t>
            </a:r>
            <a:endParaRPr lang="en-US" sz="2400" b="0" strike="noStrike" spc="-1">
              <a:solidFill>
                <a:srgbClr val="000000"/>
              </a:solidFill>
              <a:latin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578160" y="505800"/>
            <a:ext cx="8312400" cy="2284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10000"/>
              </a:lnSpc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Using a graphical method for counter-current cascades in a partially miscible system, streams exiting the same stage (such as E</a:t>
            </a:r>
            <a:r>
              <a:rPr lang="en-US" sz="2600" b="0" strike="noStrike" spc="-1" baseline="-25000">
                <a:solidFill>
                  <a:srgbClr val="000000"/>
                </a:solidFill>
                <a:latin typeface="Arial"/>
              </a:rPr>
              <a:t>1</a:t>
            </a: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 and R</a:t>
            </a:r>
            <a:r>
              <a:rPr lang="en-US" sz="2600" b="0" strike="noStrike" spc="-1" baseline="-25000">
                <a:solidFill>
                  <a:srgbClr val="000000"/>
                </a:solidFill>
                <a:latin typeface="Arial"/>
              </a:rPr>
              <a:t>1</a:t>
            </a: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) are connected by __________.</a:t>
            </a:r>
            <a:endParaRPr lang="en-US" sz="26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14" name="TextShape 2"/>
          <p:cNvSpPr txBox="1"/>
          <p:nvPr/>
        </p:nvSpPr>
        <p:spPr>
          <a:xfrm>
            <a:off x="578160" y="4264200"/>
            <a:ext cx="4727880" cy="2258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57200" indent="-456840">
              <a:lnSpc>
                <a:spcPct val="150000"/>
              </a:lnSpc>
              <a:buClr>
                <a:srgbClr val="000000"/>
              </a:buClr>
              <a:buFont typeface="Franklin Gothic Medium"/>
              <a:buAutoNum type="alphaUcPeriod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the difference point</a:t>
            </a:r>
            <a:endParaRPr lang="en-US" sz="2400" b="0" strike="noStrike" spc="-1">
              <a:solidFill>
                <a:srgbClr val="000000"/>
              </a:solidFill>
              <a:latin typeface="Franklin Gothic Book"/>
            </a:endParaRPr>
          </a:p>
          <a:p>
            <a:pPr marL="457200" indent="-456840">
              <a:lnSpc>
                <a:spcPct val="150000"/>
              </a:lnSpc>
              <a:buClr>
                <a:srgbClr val="000000"/>
              </a:buClr>
              <a:buFont typeface="Franklin Gothic Medium"/>
              <a:buAutoNum type="alphaUcPeriod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equilibrium curve</a:t>
            </a:r>
            <a:endParaRPr lang="en-US" sz="2400" b="0" strike="noStrike" spc="-1">
              <a:solidFill>
                <a:srgbClr val="000000"/>
              </a:solidFill>
              <a:latin typeface="Franklin Gothic Book"/>
            </a:endParaRPr>
          </a:p>
          <a:p>
            <a:pPr marL="457200" indent="-456840">
              <a:lnSpc>
                <a:spcPct val="150000"/>
              </a:lnSpc>
              <a:buClr>
                <a:srgbClr val="000000"/>
              </a:buClr>
              <a:buFont typeface="Franklin Gothic Medium"/>
              <a:buAutoNum type="alphaUcPeriod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neither of these</a:t>
            </a:r>
            <a:endParaRPr lang="en-US" sz="2400" b="0" strike="noStrike" spc="-1">
              <a:solidFill>
                <a:srgbClr val="000000"/>
              </a:solidFill>
              <a:latin typeface="Franklin Gothic Book"/>
            </a:endParaRPr>
          </a:p>
          <a:p>
            <a:pPr>
              <a:lnSpc>
                <a:spcPct val="150000"/>
              </a:lnSpc>
            </a:pPr>
            <a:endParaRPr lang="en-US" sz="24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grpSp>
        <p:nvGrpSpPr>
          <p:cNvPr id="115" name="Group 3"/>
          <p:cNvGrpSpPr/>
          <p:nvPr/>
        </p:nvGrpSpPr>
        <p:grpSpPr>
          <a:xfrm>
            <a:off x="1095120" y="2498040"/>
            <a:ext cx="6923520" cy="1633680"/>
            <a:chOff x="1095120" y="2498040"/>
            <a:chExt cx="6923520" cy="1633680"/>
          </a:xfrm>
        </p:grpSpPr>
        <p:sp>
          <p:nvSpPr>
            <p:cNvPr id="116" name="CustomShape 4"/>
            <p:cNvSpPr/>
            <p:nvPr/>
          </p:nvSpPr>
          <p:spPr>
            <a:xfrm>
              <a:off x="2883240" y="2779200"/>
              <a:ext cx="1157760" cy="1020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/>
          </p:style>
        </p:sp>
        <p:sp>
          <p:nvSpPr>
            <p:cNvPr id="117" name="CustomShape 5"/>
            <p:cNvSpPr/>
            <p:nvPr/>
          </p:nvSpPr>
          <p:spPr>
            <a:xfrm>
              <a:off x="4864320" y="2779200"/>
              <a:ext cx="1157760" cy="1020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/>
          </p:style>
        </p:sp>
        <p:sp>
          <p:nvSpPr>
            <p:cNvPr id="118" name="CustomShape 6"/>
            <p:cNvSpPr/>
            <p:nvPr/>
          </p:nvSpPr>
          <p:spPr>
            <a:xfrm>
              <a:off x="4041360" y="3053520"/>
              <a:ext cx="82260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/>
          </p:style>
        </p:sp>
        <p:sp>
          <p:nvSpPr>
            <p:cNvPr id="119" name="CustomShape 7"/>
            <p:cNvSpPr/>
            <p:nvPr/>
          </p:nvSpPr>
          <p:spPr>
            <a:xfrm>
              <a:off x="6022800" y="3053520"/>
              <a:ext cx="112752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/>
          </p:style>
        </p:sp>
        <p:sp>
          <p:nvSpPr>
            <p:cNvPr id="120" name="CustomShape 8"/>
            <p:cNvSpPr/>
            <p:nvPr/>
          </p:nvSpPr>
          <p:spPr>
            <a:xfrm>
              <a:off x="2197440" y="3022920"/>
              <a:ext cx="68544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/>
          </p:style>
        </p:sp>
        <p:sp>
          <p:nvSpPr>
            <p:cNvPr id="121" name="CustomShape 9"/>
            <p:cNvSpPr/>
            <p:nvPr/>
          </p:nvSpPr>
          <p:spPr>
            <a:xfrm flipH="1">
              <a:off x="4040640" y="3556440"/>
              <a:ext cx="82260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/>
          </p:style>
        </p:sp>
        <p:sp>
          <p:nvSpPr>
            <p:cNvPr id="122" name="CustomShape 10"/>
            <p:cNvSpPr/>
            <p:nvPr/>
          </p:nvSpPr>
          <p:spPr>
            <a:xfrm flipH="1">
              <a:off x="6022800" y="3556440"/>
              <a:ext cx="51768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/>
          </p:style>
        </p:sp>
        <p:sp>
          <p:nvSpPr>
            <p:cNvPr id="123" name="CustomShape 11"/>
            <p:cNvSpPr/>
            <p:nvPr/>
          </p:nvSpPr>
          <p:spPr>
            <a:xfrm flipH="1">
              <a:off x="1697040" y="3510720"/>
              <a:ext cx="118584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/>
          </p:style>
        </p:sp>
        <p:sp>
          <p:nvSpPr>
            <p:cNvPr id="124" name="CustomShape 12"/>
            <p:cNvSpPr/>
            <p:nvPr/>
          </p:nvSpPr>
          <p:spPr>
            <a:xfrm>
              <a:off x="3066120" y="2966400"/>
              <a:ext cx="822600" cy="6390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en-US" sz="3600" b="0" strike="noStrike" spc="-1">
                  <a:solidFill>
                    <a:srgbClr val="000000"/>
                  </a:solidFill>
                  <a:latin typeface="Arial"/>
                </a:rPr>
                <a:t>1</a:t>
              </a:r>
              <a:endParaRPr lang="en-US" sz="3600" b="0" strike="noStrike" spc="-1">
                <a:latin typeface="Arial"/>
              </a:endParaRPr>
            </a:p>
          </p:txBody>
        </p:sp>
        <p:sp>
          <p:nvSpPr>
            <p:cNvPr id="125" name="CustomShape 13"/>
            <p:cNvSpPr/>
            <p:nvPr/>
          </p:nvSpPr>
          <p:spPr>
            <a:xfrm>
              <a:off x="5032080" y="2966400"/>
              <a:ext cx="822600" cy="6390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en-US" sz="3600" b="0" strike="noStrike" spc="-1">
                  <a:solidFill>
                    <a:srgbClr val="000000"/>
                  </a:solidFill>
                  <a:latin typeface="Arial"/>
                </a:rPr>
                <a:t>2</a:t>
              </a:r>
              <a:endParaRPr lang="en-US" sz="3600" b="0" strike="noStrike" spc="-1">
                <a:latin typeface="Arial"/>
              </a:endParaRPr>
            </a:p>
          </p:txBody>
        </p:sp>
        <p:sp>
          <p:nvSpPr>
            <p:cNvPr id="126" name="CustomShape 14"/>
            <p:cNvSpPr/>
            <p:nvPr/>
          </p:nvSpPr>
          <p:spPr>
            <a:xfrm>
              <a:off x="1095120" y="2735640"/>
              <a:ext cx="1203480" cy="4561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2400" b="0" strike="noStrike" spc="-1">
                  <a:solidFill>
                    <a:srgbClr val="000000"/>
                  </a:solidFill>
                  <a:latin typeface="Arial"/>
                </a:rPr>
                <a:t>extract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127" name="CustomShape 15"/>
            <p:cNvSpPr/>
            <p:nvPr/>
          </p:nvSpPr>
          <p:spPr>
            <a:xfrm>
              <a:off x="6540840" y="3356280"/>
              <a:ext cx="1477800" cy="4561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2400" b="0" strike="noStrike" spc="-1">
                  <a:solidFill>
                    <a:srgbClr val="000000"/>
                  </a:solidFill>
                  <a:latin typeface="Arial"/>
                </a:rPr>
                <a:t>raffinate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128" name="CustomShape 16"/>
            <p:cNvSpPr/>
            <p:nvPr/>
          </p:nvSpPr>
          <p:spPr>
            <a:xfrm>
              <a:off x="4110120" y="2498040"/>
              <a:ext cx="685440" cy="5752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en-US" sz="2800" b="0" strike="noStrike" spc="-1">
                  <a:solidFill>
                    <a:srgbClr val="000000"/>
                  </a:solidFill>
                  <a:latin typeface="Arial"/>
                </a:rPr>
                <a:t>E</a:t>
              </a:r>
              <a:r>
                <a:rPr lang="en-US" sz="2800" b="0" strike="noStrike" spc="-1" baseline="-25000">
                  <a:solidFill>
                    <a:srgbClr val="000000"/>
                  </a:solidFill>
                  <a:latin typeface="Arial"/>
                </a:rPr>
                <a:t>1</a:t>
              </a:r>
              <a:endParaRPr lang="en-US" sz="2800" b="0" strike="noStrike" spc="-1">
                <a:latin typeface="Arial"/>
              </a:endParaRPr>
            </a:p>
          </p:txBody>
        </p:sp>
        <p:sp>
          <p:nvSpPr>
            <p:cNvPr id="129" name="CustomShape 17"/>
            <p:cNvSpPr/>
            <p:nvPr/>
          </p:nvSpPr>
          <p:spPr>
            <a:xfrm>
              <a:off x="6198120" y="2499480"/>
              <a:ext cx="685440" cy="5752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en-US" sz="2800" b="0" strike="noStrike" spc="-1">
                  <a:solidFill>
                    <a:srgbClr val="000000"/>
                  </a:solidFill>
                  <a:latin typeface="Arial"/>
                </a:rPr>
                <a:t>E</a:t>
              </a:r>
              <a:r>
                <a:rPr lang="en-US" sz="2800" b="0" strike="noStrike" spc="-1" baseline="-25000">
                  <a:solidFill>
                    <a:srgbClr val="000000"/>
                  </a:solidFill>
                  <a:latin typeface="Arial"/>
                </a:rPr>
                <a:t>2</a:t>
              </a:r>
              <a:endParaRPr lang="en-US" sz="2800" b="0" strike="noStrike" spc="-1">
                <a:latin typeface="Arial"/>
              </a:endParaRPr>
            </a:p>
          </p:txBody>
        </p:sp>
        <p:sp>
          <p:nvSpPr>
            <p:cNvPr id="130" name="CustomShape 18"/>
            <p:cNvSpPr/>
            <p:nvPr/>
          </p:nvSpPr>
          <p:spPr>
            <a:xfrm>
              <a:off x="4110120" y="3556440"/>
              <a:ext cx="685440" cy="5752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en-US" sz="2800" b="0" strike="noStrike" spc="-1">
                  <a:solidFill>
                    <a:srgbClr val="000000"/>
                  </a:solidFill>
                  <a:latin typeface="Arial"/>
                </a:rPr>
                <a:t>R</a:t>
              </a:r>
              <a:r>
                <a:rPr lang="en-US" sz="2800" b="0" strike="noStrike" spc="-1" baseline="-25000">
                  <a:solidFill>
                    <a:srgbClr val="000000"/>
                  </a:solidFill>
                  <a:latin typeface="Arial"/>
                </a:rPr>
                <a:t>2</a:t>
              </a:r>
              <a:endParaRPr lang="en-US" sz="2800" b="0" strike="noStrike" spc="-1">
                <a:latin typeface="Arial"/>
              </a:endParaRPr>
            </a:p>
          </p:txBody>
        </p:sp>
        <p:sp>
          <p:nvSpPr>
            <p:cNvPr id="131" name="CustomShape 19"/>
            <p:cNvSpPr/>
            <p:nvPr/>
          </p:nvSpPr>
          <p:spPr>
            <a:xfrm>
              <a:off x="2196000" y="3510720"/>
              <a:ext cx="685440" cy="5752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en-US" sz="2800" b="0" strike="noStrike" spc="-1">
                  <a:solidFill>
                    <a:srgbClr val="000000"/>
                  </a:solidFill>
                  <a:latin typeface="Arial"/>
                </a:rPr>
                <a:t>R</a:t>
              </a:r>
              <a:r>
                <a:rPr lang="en-US" sz="2800" b="0" strike="noStrike" spc="-1" baseline="-25000">
                  <a:solidFill>
                    <a:srgbClr val="000000"/>
                  </a:solidFill>
                  <a:latin typeface="Arial"/>
                </a:rPr>
                <a:t>1</a:t>
              </a:r>
              <a:endParaRPr lang="en-US" sz="2800" b="0" strike="noStrike" spc="-1">
                <a:latin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617400" y="534240"/>
            <a:ext cx="8039160" cy="2244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10000"/>
              </a:lnSpc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Given a constant liquid-liquid extraction partition coefficient, the flow rates of solute (B) and liquid carrier (A), how can one decrease the concentration of B in the raffinate stream? </a:t>
            </a:r>
            <a:endParaRPr lang="en-US" sz="2600" b="0" strike="noStrike" spc="-1">
              <a:solidFill>
                <a:srgbClr val="000000"/>
              </a:solidFill>
              <a:latin typeface="Franklin Gothic Book"/>
            </a:endParaRPr>
          </a:p>
          <a:p>
            <a:pPr>
              <a:lnSpc>
                <a:spcPct val="110000"/>
              </a:lnSpc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Assume equilibrium is reached at each stage.</a:t>
            </a:r>
            <a:endParaRPr lang="en-US" sz="26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605520" y="3124080"/>
            <a:ext cx="5803920" cy="3305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57200" indent="-456840">
              <a:lnSpc>
                <a:spcPct val="150000"/>
              </a:lnSpc>
              <a:buClr>
                <a:srgbClr val="000000"/>
              </a:buClr>
              <a:buFont typeface="Franklin Gothic Medium"/>
              <a:buAutoNum type="alphaUcPeriod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increase the tank size</a:t>
            </a:r>
            <a:endParaRPr lang="en-US" sz="2400" b="0" strike="noStrike" spc="-1">
              <a:solidFill>
                <a:srgbClr val="000000"/>
              </a:solidFill>
              <a:latin typeface="Franklin Gothic Book"/>
            </a:endParaRPr>
          </a:p>
          <a:p>
            <a:pPr marL="457200" indent="-456840">
              <a:lnSpc>
                <a:spcPct val="150000"/>
              </a:lnSpc>
              <a:buClr>
                <a:srgbClr val="000000"/>
              </a:buClr>
              <a:buFont typeface="Franklin Gothic Medium"/>
              <a:buAutoNum type="alphaUcPeriod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decrease the amount of solvent</a:t>
            </a:r>
            <a:endParaRPr lang="en-US" sz="2400" b="0" strike="noStrike" spc="-1">
              <a:solidFill>
                <a:srgbClr val="000000"/>
              </a:solidFill>
              <a:latin typeface="Franklin Gothic Book"/>
            </a:endParaRPr>
          </a:p>
          <a:p>
            <a:pPr marL="457200" indent="-456840">
              <a:lnSpc>
                <a:spcPct val="150000"/>
              </a:lnSpc>
              <a:buClr>
                <a:srgbClr val="000000"/>
              </a:buClr>
              <a:buFont typeface="Franklin Gothic Medium"/>
              <a:buAutoNum type="alphaUcPeriod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increase the amount of solvent</a:t>
            </a:r>
            <a:endParaRPr lang="en-US" sz="2400" b="0" strike="noStrike" spc="-1">
              <a:solidFill>
                <a:srgbClr val="000000"/>
              </a:solidFill>
              <a:latin typeface="Franklin Gothic Book"/>
            </a:endParaRPr>
          </a:p>
          <a:p>
            <a:pPr marL="457200" indent="-456840">
              <a:lnSpc>
                <a:spcPct val="150000"/>
              </a:lnSpc>
              <a:buClr>
                <a:srgbClr val="000000"/>
              </a:buClr>
              <a:buFont typeface="Franklin Gothic Medium"/>
              <a:buAutoNum type="alphaUcPeriod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recycle ½ of the raffinate to the feed</a:t>
            </a:r>
            <a:endParaRPr lang="en-US" sz="2400" b="0" strike="noStrike" spc="-1">
              <a:solidFill>
                <a:srgbClr val="000000"/>
              </a:solidFill>
              <a:latin typeface="Franklin Gothic Book"/>
            </a:endParaRPr>
          </a:p>
          <a:p>
            <a:pPr>
              <a:lnSpc>
                <a:spcPct val="150000"/>
              </a:lnSpc>
            </a:pPr>
            <a:endParaRPr lang="en-US" sz="2400" b="0" strike="noStrike" spc="-1">
              <a:solidFill>
                <a:srgbClr val="000000"/>
              </a:solidFill>
              <a:latin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552240" y="458280"/>
            <a:ext cx="8039160" cy="2284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10000"/>
              </a:lnSpc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A liquid-liquid extraction of a solute (B) in a feed carrier (A) is performed using a solvent (S). Which of the following, when doubled, will have the greatest impact on increasing the fraction of B extracted?</a:t>
            </a:r>
            <a:endParaRPr lang="en-US" sz="26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35" name="TextShape 2"/>
          <p:cNvSpPr txBox="1"/>
          <p:nvPr/>
        </p:nvSpPr>
        <p:spPr>
          <a:xfrm>
            <a:off x="605520" y="3124080"/>
            <a:ext cx="5477760" cy="3305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57200" indent="-456840">
              <a:lnSpc>
                <a:spcPct val="150000"/>
              </a:lnSpc>
              <a:buClr>
                <a:srgbClr val="000000"/>
              </a:buClr>
              <a:buFont typeface="Franklin Gothic Medium"/>
              <a:buAutoNum type="alphaUcPeriod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flow rate of A</a:t>
            </a:r>
            <a:endParaRPr lang="en-US" sz="2400" b="0" strike="noStrike" spc="-1">
              <a:solidFill>
                <a:srgbClr val="000000"/>
              </a:solidFill>
              <a:latin typeface="Franklin Gothic Book"/>
            </a:endParaRPr>
          </a:p>
          <a:p>
            <a:pPr marL="457200" indent="-456840">
              <a:lnSpc>
                <a:spcPct val="150000"/>
              </a:lnSpc>
              <a:buClr>
                <a:srgbClr val="000000"/>
              </a:buClr>
              <a:buFont typeface="Franklin Gothic Medium"/>
              <a:buAutoNum type="alphaUcPeriod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flow rate of S</a:t>
            </a:r>
            <a:endParaRPr lang="en-US" sz="2400" b="0" strike="noStrike" spc="-1">
              <a:solidFill>
                <a:srgbClr val="000000"/>
              </a:solidFill>
              <a:latin typeface="Franklin Gothic Book"/>
            </a:endParaRPr>
          </a:p>
          <a:p>
            <a:pPr marL="457200" indent="-456840">
              <a:lnSpc>
                <a:spcPct val="150000"/>
              </a:lnSpc>
              <a:buClr>
                <a:srgbClr val="000000"/>
              </a:buClr>
              <a:buFont typeface="Franklin Gothic Medium"/>
              <a:buAutoNum type="alphaUcPeriod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reciprocal of the partition coefficient</a:t>
            </a:r>
            <a:endParaRPr lang="en-US" sz="2400" b="0" strike="noStrike" spc="-1">
              <a:solidFill>
                <a:srgbClr val="000000"/>
              </a:solidFill>
              <a:latin typeface="Franklin Gothic Book"/>
            </a:endParaRPr>
          </a:p>
          <a:p>
            <a:pPr marL="457200" indent="-456840">
              <a:lnSpc>
                <a:spcPct val="150000"/>
              </a:lnSpc>
              <a:buClr>
                <a:srgbClr val="000000"/>
              </a:buClr>
              <a:buFont typeface="Franklin Gothic Medium"/>
              <a:buAutoNum type="alphaUcPeriod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mass ratio of B to the feed (A)</a:t>
            </a:r>
            <a:endParaRPr lang="en-US" sz="2400" b="0" strike="noStrike" spc="-1">
              <a:solidFill>
                <a:srgbClr val="000000"/>
              </a:solidFill>
              <a:latin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552240" y="458280"/>
            <a:ext cx="8039160" cy="2284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10000"/>
              </a:lnSpc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Which of the following material balances is true for a co-current liquid-liquid extraction with stage equilibrium?</a:t>
            </a:r>
            <a:endParaRPr lang="en-US" sz="26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37" name="TextShape 2"/>
          <p:cNvSpPr txBox="1"/>
          <p:nvPr/>
        </p:nvSpPr>
        <p:spPr>
          <a:xfrm>
            <a:off x="605520" y="3793320"/>
            <a:ext cx="4727880" cy="2636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57200" indent="-456840">
              <a:lnSpc>
                <a:spcPct val="150000"/>
              </a:lnSpc>
              <a:buClr>
                <a:srgbClr val="000000"/>
              </a:buClr>
              <a:buFont typeface="Franklin Gothic Medium"/>
              <a:buAutoNum type="alphaUcPeriod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R</a:t>
            </a:r>
            <a:r>
              <a:rPr lang="en-US" sz="2400" b="0" strike="noStrike" spc="-1" baseline="-25000">
                <a:solidFill>
                  <a:srgbClr val="000000"/>
                </a:solidFill>
                <a:latin typeface="Arial"/>
              </a:rPr>
              <a:t>1 </a:t>
            </a: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= R</a:t>
            </a:r>
            <a:r>
              <a:rPr lang="en-US" sz="2400" b="0" strike="noStrike" spc="-1" baseline="-25000">
                <a:solidFill>
                  <a:srgbClr val="000000"/>
                </a:solidFill>
                <a:latin typeface="Arial"/>
              </a:rPr>
              <a:t>2</a:t>
            </a:r>
            <a:endParaRPr lang="en-US" sz="2400" b="0" strike="noStrike" spc="-1">
              <a:solidFill>
                <a:srgbClr val="000000"/>
              </a:solidFill>
              <a:latin typeface="Franklin Gothic Book"/>
            </a:endParaRPr>
          </a:p>
          <a:p>
            <a:pPr marL="457200" indent="-456840">
              <a:lnSpc>
                <a:spcPct val="150000"/>
              </a:lnSpc>
              <a:buClr>
                <a:srgbClr val="000000"/>
              </a:buClr>
              <a:buFont typeface="Franklin Gothic Medium"/>
              <a:buAutoNum type="alphaUcPeriod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R</a:t>
            </a:r>
            <a:r>
              <a:rPr lang="en-US" sz="2400" b="0" strike="noStrike" spc="-1" baseline="-25000">
                <a:solidFill>
                  <a:srgbClr val="000000"/>
                </a:solidFill>
                <a:latin typeface="Arial"/>
              </a:rPr>
              <a:t>1 </a:t>
            </a: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+ R</a:t>
            </a:r>
            <a:r>
              <a:rPr lang="en-US" sz="2400" b="0" strike="noStrike" spc="-1" baseline="-25000">
                <a:solidFill>
                  <a:srgbClr val="000000"/>
                </a:solidFill>
                <a:latin typeface="Arial"/>
              </a:rPr>
              <a:t>2 </a:t>
            </a: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= E</a:t>
            </a:r>
            <a:r>
              <a:rPr lang="en-US" sz="2400" b="0" strike="noStrike" spc="-1" baseline="-25000">
                <a:solidFill>
                  <a:srgbClr val="000000"/>
                </a:solidFill>
                <a:latin typeface="Arial"/>
              </a:rPr>
              <a:t>0 </a:t>
            </a: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+ E</a:t>
            </a:r>
            <a:r>
              <a:rPr lang="en-US" sz="2400" b="0" strike="noStrike" spc="-1" baseline="-25000">
                <a:solidFill>
                  <a:srgbClr val="000000"/>
                </a:solidFill>
                <a:latin typeface="Arial"/>
              </a:rPr>
              <a:t>1</a:t>
            </a:r>
            <a:endParaRPr lang="en-US" sz="2400" b="0" strike="noStrike" spc="-1">
              <a:solidFill>
                <a:srgbClr val="000000"/>
              </a:solidFill>
              <a:latin typeface="Franklin Gothic Book"/>
            </a:endParaRPr>
          </a:p>
          <a:p>
            <a:pPr marL="457200" indent="-456840">
              <a:lnSpc>
                <a:spcPct val="150000"/>
              </a:lnSpc>
              <a:buClr>
                <a:srgbClr val="000000"/>
              </a:buClr>
              <a:buFont typeface="Franklin Gothic Medium"/>
              <a:buAutoNum type="alphaUcPeriod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E</a:t>
            </a:r>
            <a:r>
              <a:rPr lang="en-US" sz="2400" b="0" strike="noStrike" spc="-1" baseline="-25000">
                <a:solidFill>
                  <a:srgbClr val="000000"/>
                </a:solidFill>
                <a:latin typeface="Arial"/>
              </a:rPr>
              <a:t>0 </a:t>
            </a: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+ R</a:t>
            </a:r>
            <a:r>
              <a:rPr lang="en-US" sz="2400" b="0" strike="noStrike" spc="-1" baseline="-25000">
                <a:solidFill>
                  <a:srgbClr val="000000"/>
                </a:solidFill>
                <a:latin typeface="Arial"/>
              </a:rPr>
              <a:t>1 </a:t>
            </a: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= E</a:t>
            </a:r>
            <a:r>
              <a:rPr lang="en-US" sz="2400" b="0" strike="noStrike" spc="-1" baseline="-25000">
                <a:solidFill>
                  <a:srgbClr val="000000"/>
                </a:solidFill>
                <a:latin typeface="Arial"/>
              </a:rPr>
              <a:t>1 </a:t>
            </a: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+ R</a:t>
            </a:r>
            <a:r>
              <a:rPr lang="en-US" sz="2400" b="0" strike="noStrike" spc="-1" baseline="-25000">
                <a:solidFill>
                  <a:srgbClr val="000000"/>
                </a:solidFill>
                <a:latin typeface="Arial"/>
              </a:rPr>
              <a:t>2</a:t>
            </a:r>
            <a:endParaRPr lang="en-US" sz="2400" b="0" strike="noStrike" spc="-1">
              <a:solidFill>
                <a:srgbClr val="000000"/>
              </a:solidFill>
              <a:latin typeface="Franklin Gothic Book"/>
            </a:endParaRPr>
          </a:p>
          <a:p>
            <a:pPr marL="457200" indent="-456840">
              <a:lnSpc>
                <a:spcPct val="150000"/>
              </a:lnSpc>
              <a:buClr>
                <a:srgbClr val="000000"/>
              </a:buClr>
              <a:buFont typeface="Franklin Gothic Medium"/>
              <a:buAutoNum type="alphaUcPeriod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E</a:t>
            </a:r>
            <a:r>
              <a:rPr lang="en-US" sz="2400" b="0" strike="noStrike" spc="-1" baseline="-25000">
                <a:solidFill>
                  <a:srgbClr val="000000"/>
                </a:solidFill>
                <a:latin typeface="Arial"/>
              </a:rPr>
              <a:t>0 </a:t>
            </a: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+ R</a:t>
            </a:r>
            <a:r>
              <a:rPr lang="en-US" sz="2400" b="0" strike="noStrike" spc="-1" baseline="-25000">
                <a:solidFill>
                  <a:srgbClr val="000000"/>
                </a:solidFill>
                <a:latin typeface="Arial"/>
              </a:rPr>
              <a:t>2 </a:t>
            </a: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= E</a:t>
            </a:r>
            <a:r>
              <a:rPr lang="en-US" sz="2400" b="0" strike="noStrike" spc="-1" baseline="-25000">
                <a:solidFill>
                  <a:srgbClr val="000000"/>
                </a:solidFill>
                <a:latin typeface="Arial"/>
              </a:rPr>
              <a:t>1 </a:t>
            </a: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+ R</a:t>
            </a:r>
            <a:r>
              <a:rPr lang="en-US" sz="2400" b="0" strike="noStrike" spc="-1" baseline="-25000">
                <a:solidFill>
                  <a:srgbClr val="000000"/>
                </a:solidFill>
                <a:latin typeface="Arial"/>
              </a:rPr>
              <a:t>1</a:t>
            </a:r>
            <a:endParaRPr lang="en-US" sz="24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grpSp>
        <p:nvGrpSpPr>
          <p:cNvPr id="138" name="Group 3"/>
          <p:cNvGrpSpPr/>
          <p:nvPr/>
        </p:nvGrpSpPr>
        <p:grpSpPr>
          <a:xfrm>
            <a:off x="604080" y="1829880"/>
            <a:ext cx="7504560" cy="1725120"/>
            <a:chOff x="604080" y="1829880"/>
            <a:chExt cx="7504560" cy="1725120"/>
          </a:xfrm>
        </p:grpSpPr>
        <p:sp>
          <p:nvSpPr>
            <p:cNvPr id="139" name="CustomShape 4"/>
            <p:cNvSpPr/>
            <p:nvPr/>
          </p:nvSpPr>
          <p:spPr>
            <a:xfrm>
              <a:off x="2106720" y="2152080"/>
              <a:ext cx="1068120" cy="1402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/>
            <a:lstStyle/>
            <a:p>
              <a:pPr algn="ctr">
                <a:lnSpc>
                  <a:spcPct val="100000"/>
                </a:lnSpc>
              </a:pPr>
              <a:r>
                <a:rPr lang="en-US" sz="2400" b="0" strike="noStrike" spc="-1">
                  <a:solidFill>
                    <a:srgbClr val="000000"/>
                  </a:solidFill>
                  <a:latin typeface="Arial"/>
                </a:rPr>
                <a:t>Stage 1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140" name="CustomShape 5"/>
            <p:cNvSpPr/>
            <p:nvPr/>
          </p:nvSpPr>
          <p:spPr>
            <a:xfrm>
              <a:off x="4107600" y="2152080"/>
              <a:ext cx="1068120" cy="1402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/>
            <a:lstStyle/>
            <a:p>
              <a:pPr algn="ctr">
                <a:lnSpc>
                  <a:spcPct val="100000"/>
                </a:lnSpc>
              </a:pPr>
              <a:r>
                <a:rPr lang="en-US" sz="2400" b="0" strike="noStrike" spc="-1">
                  <a:solidFill>
                    <a:srgbClr val="000000"/>
                  </a:solidFill>
                  <a:latin typeface="Arial"/>
                </a:rPr>
                <a:t>Stage 2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141" name="CustomShape 6"/>
            <p:cNvSpPr/>
            <p:nvPr/>
          </p:nvSpPr>
          <p:spPr>
            <a:xfrm flipH="1">
              <a:off x="3174480" y="2260800"/>
              <a:ext cx="93204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42" name="CustomShape 7"/>
            <p:cNvSpPr/>
            <p:nvPr/>
          </p:nvSpPr>
          <p:spPr>
            <a:xfrm flipH="1">
              <a:off x="604080" y="2260800"/>
              <a:ext cx="150264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43" name="CustomShape 8"/>
            <p:cNvSpPr/>
            <p:nvPr/>
          </p:nvSpPr>
          <p:spPr>
            <a:xfrm>
              <a:off x="730800" y="3383280"/>
              <a:ext cx="137592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44" name="CustomShape 9"/>
            <p:cNvSpPr/>
            <p:nvPr/>
          </p:nvSpPr>
          <p:spPr>
            <a:xfrm>
              <a:off x="3175200" y="3383280"/>
              <a:ext cx="93204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45" name="CustomShape 10"/>
            <p:cNvSpPr/>
            <p:nvPr/>
          </p:nvSpPr>
          <p:spPr>
            <a:xfrm>
              <a:off x="1118880" y="1829880"/>
              <a:ext cx="472320" cy="4708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2200" b="0" strike="noStrike" spc="-1">
                  <a:solidFill>
                    <a:srgbClr val="000000"/>
                  </a:solidFill>
                  <a:latin typeface="Arial"/>
                </a:rPr>
                <a:t>R</a:t>
              </a:r>
              <a:r>
                <a:rPr lang="en-US" sz="2200" b="0" strike="noStrike" spc="-1" baseline="-25000">
                  <a:solidFill>
                    <a:srgbClr val="000000"/>
                  </a:solidFill>
                  <a:latin typeface="Arial"/>
                </a:rPr>
                <a:t>1</a:t>
              </a:r>
              <a:endParaRPr lang="en-US" sz="2200" b="0" strike="noStrike" spc="-1">
                <a:latin typeface="Arial"/>
              </a:endParaRPr>
            </a:p>
          </p:txBody>
        </p:sp>
        <p:sp>
          <p:nvSpPr>
            <p:cNvPr id="146" name="CustomShape 11"/>
            <p:cNvSpPr/>
            <p:nvPr/>
          </p:nvSpPr>
          <p:spPr>
            <a:xfrm>
              <a:off x="5392080" y="1829880"/>
              <a:ext cx="499680" cy="4708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2200" b="0" strike="noStrike" spc="-1">
                  <a:solidFill>
                    <a:srgbClr val="000000"/>
                  </a:solidFill>
                  <a:latin typeface="Arial"/>
                </a:rPr>
                <a:t>R</a:t>
              </a:r>
              <a:r>
                <a:rPr lang="en-US" sz="2200" b="0" strike="noStrike" spc="-1" baseline="-25000">
                  <a:solidFill>
                    <a:srgbClr val="000000"/>
                  </a:solidFill>
                  <a:latin typeface="Arial"/>
                </a:rPr>
                <a:t>N</a:t>
              </a:r>
              <a:endParaRPr lang="en-US" sz="2200" b="0" strike="noStrike" spc="-1">
                <a:latin typeface="Arial"/>
              </a:endParaRPr>
            </a:p>
          </p:txBody>
        </p:sp>
        <p:sp>
          <p:nvSpPr>
            <p:cNvPr id="147" name="CustomShape 12"/>
            <p:cNvSpPr/>
            <p:nvPr/>
          </p:nvSpPr>
          <p:spPr>
            <a:xfrm flipH="1">
              <a:off x="5175360" y="2260800"/>
              <a:ext cx="93204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48" name="CustomShape 13"/>
            <p:cNvSpPr/>
            <p:nvPr/>
          </p:nvSpPr>
          <p:spPr>
            <a:xfrm>
              <a:off x="5176080" y="3383280"/>
              <a:ext cx="93204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49" name="CustomShape 14"/>
            <p:cNvSpPr/>
            <p:nvPr/>
          </p:nvSpPr>
          <p:spPr>
            <a:xfrm>
              <a:off x="3389040" y="1829880"/>
              <a:ext cx="472320" cy="4708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2200" b="0" strike="noStrike" spc="-1">
                  <a:solidFill>
                    <a:srgbClr val="000000"/>
                  </a:solidFill>
                  <a:latin typeface="Arial"/>
                </a:rPr>
                <a:t>R</a:t>
              </a:r>
              <a:r>
                <a:rPr lang="en-US" sz="2200" b="0" strike="noStrike" spc="-1" baseline="-25000">
                  <a:solidFill>
                    <a:srgbClr val="000000"/>
                  </a:solidFill>
                  <a:latin typeface="Arial"/>
                </a:rPr>
                <a:t>2</a:t>
              </a:r>
              <a:endParaRPr lang="en-US" sz="2200" b="0" strike="noStrike" spc="-1">
                <a:latin typeface="Arial"/>
              </a:endParaRPr>
            </a:p>
          </p:txBody>
        </p:sp>
        <p:sp>
          <p:nvSpPr>
            <p:cNvPr id="150" name="CustomShape 15"/>
            <p:cNvSpPr/>
            <p:nvPr/>
          </p:nvSpPr>
          <p:spPr>
            <a:xfrm>
              <a:off x="6108480" y="2152080"/>
              <a:ext cx="1068120" cy="1402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/>
            <a:lstStyle/>
            <a:p>
              <a:pPr algn="ctr">
                <a:lnSpc>
                  <a:spcPct val="100000"/>
                </a:lnSpc>
              </a:pPr>
              <a:r>
                <a:rPr lang="en-US" sz="2400" b="0" strike="noStrike" spc="-1">
                  <a:solidFill>
                    <a:srgbClr val="000000"/>
                  </a:solidFill>
                  <a:latin typeface="Arial"/>
                </a:rPr>
                <a:t>Stage N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151" name="CustomShape 16"/>
            <p:cNvSpPr/>
            <p:nvPr/>
          </p:nvSpPr>
          <p:spPr>
            <a:xfrm>
              <a:off x="7408080" y="1829880"/>
              <a:ext cx="684000" cy="4708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2200" b="0" strike="noStrike" spc="-1">
                  <a:solidFill>
                    <a:srgbClr val="000000"/>
                  </a:solidFill>
                  <a:latin typeface="Arial"/>
                </a:rPr>
                <a:t>R</a:t>
              </a:r>
              <a:r>
                <a:rPr lang="en-US" sz="2200" b="0" strike="noStrike" spc="-1" baseline="-25000">
                  <a:solidFill>
                    <a:srgbClr val="000000"/>
                  </a:solidFill>
                  <a:latin typeface="Arial"/>
                </a:rPr>
                <a:t>N+1</a:t>
              </a:r>
              <a:endParaRPr lang="en-US" sz="2200" b="0" strike="noStrike" spc="-1">
                <a:latin typeface="Arial"/>
              </a:endParaRPr>
            </a:p>
          </p:txBody>
        </p:sp>
        <p:sp>
          <p:nvSpPr>
            <p:cNvPr id="152" name="CustomShape 17"/>
            <p:cNvSpPr/>
            <p:nvPr/>
          </p:nvSpPr>
          <p:spPr>
            <a:xfrm flipH="1">
              <a:off x="7175880" y="2260800"/>
              <a:ext cx="93204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3" name="CustomShape 18"/>
            <p:cNvSpPr/>
            <p:nvPr/>
          </p:nvSpPr>
          <p:spPr>
            <a:xfrm>
              <a:off x="7176600" y="3383280"/>
              <a:ext cx="93204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4" name="CustomShape 19"/>
            <p:cNvSpPr/>
            <p:nvPr/>
          </p:nvSpPr>
          <p:spPr>
            <a:xfrm>
              <a:off x="1126800" y="2955960"/>
              <a:ext cx="456840" cy="4708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2200" b="0" strike="noStrike" spc="-1">
                  <a:solidFill>
                    <a:srgbClr val="000000"/>
                  </a:solidFill>
                  <a:latin typeface="Arial"/>
                </a:rPr>
                <a:t>E</a:t>
              </a:r>
              <a:r>
                <a:rPr lang="en-US" sz="2200" b="0" strike="noStrike" spc="-1" baseline="-25000">
                  <a:solidFill>
                    <a:srgbClr val="000000"/>
                  </a:solidFill>
                  <a:latin typeface="Arial"/>
                </a:rPr>
                <a:t>0</a:t>
              </a:r>
              <a:endParaRPr lang="en-US" sz="2200" b="0" strike="noStrike" spc="-1">
                <a:latin typeface="Arial"/>
              </a:endParaRPr>
            </a:p>
          </p:txBody>
        </p:sp>
        <p:sp>
          <p:nvSpPr>
            <p:cNvPr id="155" name="CustomShape 20"/>
            <p:cNvSpPr/>
            <p:nvPr/>
          </p:nvSpPr>
          <p:spPr>
            <a:xfrm>
              <a:off x="3388680" y="2955960"/>
              <a:ext cx="456840" cy="4708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2200" b="0" strike="noStrike" spc="-1">
                  <a:solidFill>
                    <a:srgbClr val="000000"/>
                  </a:solidFill>
                  <a:latin typeface="Arial"/>
                </a:rPr>
                <a:t>E</a:t>
              </a:r>
              <a:r>
                <a:rPr lang="en-US" sz="2200" b="0" strike="noStrike" spc="-1" baseline="-25000">
                  <a:solidFill>
                    <a:srgbClr val="000000"/>
                  </a:solidFill>
                  <a:latin typeface="Arial"/>
                </a:rPr>
                <a:t>1</a:t>
              </a:r>
              <a:endParaRPr lang="en-US" sz="2200" b="0" strike="noStrike" spc="-1">
                <a:latin typeface="Arial"/>
              </a:endParaRPr>
            </a:p>
          </p:txBody>
        </p:sp>
        <p:sp>
          <p:nvSpPr>
            <p:cNvPr id="156" name="CustomShape 21"/>
            <p:cNvSpPr/>
            <p:nvPr/>
          </p:nvSpPr>
          <p:spPr>
            <a:xfrm>
              <a:off x="7416720" y="2955960"/>
              <a:ext cx="484200" cy="4708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2200" b="0" strike="noStrike" spc="-1">
                  <a:solidFill>
                    <a:srgbClr val="000000"/>
                  </a:solidFill>
                  <a:latin typeface="Arial"/>
                </a:rPr>
                <a:t>E</a:t>
              </a:r>
              <a:r>
                <a:rPr lang="en-US" sz="2200" b="0" strike="noStrike" spc="-1" baseline="-25000">
                  <a:solidFill>
                    <a:srgbClr val="000000"/>
                  </a:solidFill>
                  <a:latin typeface="Arial"/>
                </a:rPr>
                <a:t>N</a:t>
              </a:r>
              <a:endParaRPr lang="en-US" sz="2200" b="0" strike="noStrike" spc="-1">
                <a:latin typeface="Arial"/>
              </a:endParaRPr>
            </a:p>
          </p:txBody>
        </p:sp>
        <p:sp>
          <p:nvSpPr>
            <p:cNvPr id="157" name="CustomShape 22"/>
            <p:cNvSpPr/>
            <p:nvPr/>
          </p:nvSpPr>
          <p:spPr>
            <a:xfrm>
              <a:off x="5328360" y="2955960"/>
              <a:ext cx="627480" cy="4708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2200" b="0" strike="noStrike" spc="-1">
                  <a:solidFill>
                    <a:srgbClr val="000000"/>
                  </a:solidFill>
                  <a:latin typeface="Arial"/>
                </a:rPr>
                <a:t>E</a:t>
              </a:r>
              <a:r>
                <a:rPr lang="en-US" sz="2200" b="0" strike="noStrike" spc="-1" baseline="-25000">
                  <a:solidFill>
                    <a:srgbClr val="000000"/>
                  </a:solidFill>
                  <a:latin typeface="Arial"/>
                </a:rPr>
                <a:t>N-1</a:t>
              </a:r>
              <a:endParaRPr lang="en-US" sz="2200" b="0" strike="noStrike" spc="-1">
                <a:latin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Shape 1"/>
          <p:cNvSpPr txBox="1"/>
          <p:nvPr/>
        </p:nvSpPr>
        <p:spPr>
          <a:xfrm>
            <a:off x="552240" y="458280"/>
            <a:ext cx="8039160" cy="2284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10000"/>
              </a:lnSpc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Vitamin E is isolated from a vegetable oil using hexane in liquid-liquid extraction.  How may degrees of freedom does this system have? The mixed feed contains oil, hexane and vitamin E.</a:t>
            </a:r>
            <a:endParaRPr lang="en-US" sz="26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59" name="TextShape 2"/>
          <p:cNvSpPr txBox="1"/>
          <p:nvPr/>
        </p:nvSpPr>
        <p:spPr>
          <a:xfrm>
            <a:off x="552240" y="2937600"/>
            <a:ext cx="4727880" cy="3305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57200" indent="-456840">
              <a:lnSpc>
                <a:spcPct val="150000"/>
              </a:lnSpc>
              <a:buClr>
                <a:srgbClr val="000000"/>
              </a:buClr>
              <a:buFont typeface="Franklin Gothic Medium"/>
              <a:buAutoNum type="alphaUcPeriod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0</a:t>
            </a:r>
            <a:endParaRPr lang="en-US" sz="2400" b="0" strike="noStrike" spc="-1">
              <a:solidFill>
                <a:srgbClr val="000000"/>
              </a:solidFill>
              <a:latin typeface="Franklin Gothic Book"/>
            </a:endParaRPr>
          </a:p>
          <a:p>
            <a:pPr marL="457200" indent="-456840">
              <a:lnSpc>
                <a:spcPct val="150000"/>
              </a:lnSpc>
              <a:buClr>
                <a:srgbClr val="000000"/>
              </a:buClr>
              <a:buFont typeface="Franklin Gothic Medium"/>
              <a:buAutoNum type="alphaUcPeriod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1</a:t>
            </a:r>
            <a:endParaRPr lang="en-US" sz="2400" b="0" strike="noStrike" spc="-1">
              <a:solidFill>
                <a:srgbClr val="000000"/>
              </a:solidFill>
              <a:latin typeface="Franklin Gothic Book"/>
            </a:endParaRPr>
          </a:p>
          <a:p>
            <a:pPr marL="457200" indent="-456840">
              <a:lnSpc>
                <a:spcPct val="150000"/>
              </a:lnSpc>
              <a:buClr>
                <a:srgbClr val="000000"/>
              </a:buClr>
              <a:buFont typeface="Franklin Gothic Medium"/>
              <a:buAutoNum type="alphaUcPeriod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2</a:t>
            </a:r>
            <a:endParaRPr lang="en-US" sz="2400" b="0" strike="noStrike" spc="-1">
              <a:solidFill>
                <a:srgbClr val="000000"/>
              </a:solidFill>
              <a:latin typeface="Franklin Gothic Book"/>
            </a:endParaRPr>
          </a:p>
          <a:p>
            <a:pPr marL="457200" indent="-456840">
              <a:lnSpc>
                <a:spcPct val="150000"/>
              </a:lnSpc>
              <a:buClr>
                <a:srgbClr val="000000"/>
              </a:buClr>
              <a:buFont typeface="Franklin Gothic Medium"/>
              <a:buAutoNum type="alphaUcPeriod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3</a:t>
            </a:r>
            <a:endParaRPr lang="en-US" sz="2400" b="0" strike="noStrike" spc="-1">
              <a:solidFill>
                <a:srgbClr val="000000"/>
              </a:solidFill>
              <a:latin typeface="Franklin Gothic Book"/>
            </a:endParaRPr>
          </a:p>
          <a:p>
            <a:pPr marL="457200" indent="-456840">
              <a:lnSpc>
                <a:spcPct val="150000"/>
              </a:lnSpc>
              <a:buClr>
                <a:srgbClr val="000000"/>
              </a:buClr>
              <a:buFont typeface="Franklin Gothic Medium"/>
              <a:buAutoNum type="alphaUcPeriod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4</a:t>
            </a:r>
            <a:endParaRPr lang="en-US" sz="24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60" name="CustomShape 3"/>
          <p:cNvSpPr/>
          <p:nvPr/>
        </p:nvSpPr>
        <p:spPr>
          <a:xfrm>
            <a:off x="4140360" y="3454560"/>
            <a:ext cx="2577600" cy="1015560"/>
          </a:xfrm>
          <a:prstGeom prst="rect">
            <a:avLst/>
          </a:prstGeom>
          <a:solidFill>
            <a:schemeClr val="bg1"/>
          </a:solidFill>
          <a:ln w="2844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1" name="CustomShape 4"/>
          <p:cNvSpPr/>
          <p:nvPr/>
        </p:nvSpPr>
        <p:spPr>
          <a:xfrm>
            <a:off x="2527200" y="3975120"/>
            <a:ext cx="16124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2" name="CustomShape 5"/>
          <p:cNvSpPr/>
          <p:nvPr/>
        </p:nvSpPr>
        <p:spPr>
          <a:xfrm flipV="1">
            <a:off x="6400800" y="2945880"/>
            <a:ext cx="1879200" cy="253800"/>
          </a:xfrm>
          <a:prstGeom prst="bentConnector3">
            <a:avLst>
              <a:gd name="adj1" fmla="val -676"/>
            </a:avLst>
          </a:prstGeom>
          <a:noFill/>
          <a:ln w="3816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3" name="CustomShape 6"/>
          <p:cNvSpPr/>
          <p:nvPr/>
        </p:nvSpPr>
        <p:spPr>
          <a:xfrm>
            <a:off x="6388200" y="4457880"/>
            <a:ext cx="1879200" cy="202680"/>
          </a:xfrm>
          <a:prstGeom prst="bentConnector3">
            <a:avLst>
              <a:gd name="adj1" fmla="val 0"/>
            </a:avLst>
          </a:prstGeom>
          <a:noFill/>
          <a:ln w="3816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4" name="CustomShape 7"/>
          <p:cNvSpPr/>
          <p:nvPr/>
        </p:nvSpPr>
        <p:spPr>
          <a:xfrm>
            <a:off x="2193480" y="3530520"/>
            <a:ext cx="1548000" cy="425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</a:rPr>
              <a:t>Mixed feed</a:t>
            </a:r>
            <a:endParaRPr lang="en-US" sz="2200" b="0" strike="noStrike" spc="-1">
              <a:latin typeface="Arial"/>
            </a:endParaRPr>
          </a:p>
        </p:txBody>
      </p:sp>
      <p:sp>
        <p:nvSpPr>
          <p:cNvPr id="165" name="CustomShape 8"/>
          <p:cNvSpPr/>
          <p:nvPr/>
        </p:nvSpPr>
        <p:spPr>
          <a:xfrm>
            <a:off x="6457320" y="2743200"/>
            <a:ext cx="1051200" cy="425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</a:rPr>
              <a:t>Extract</a:t>
            </a:r>
            <a:endParaRPr lang="en-US" sz="2200" b="0" strike="noStrike" spc="-1">
              <a:latin typeface="Arial"/>
            </a:endParaRPr>
          </a:p>
        </p:txBody>
      </p:sp>
      <p:sp>
        <p:nvSpPr>
          <p:cNvPr id="166" name="CustomShape 9"/>
          <p:cNvSpPr/>
          <p:nvPr/>
        </p:nvSpPr>
        <p:spPr>
          <a:xfrm>
            <a:off x="6459480" y="4737240"/>
            <a:ext cx="1293480" cy="425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</a:rPr>
              <a:t>Raffinate</a:t>
            </a:r>
            <a:endParaRPr lang="en-US" sz="2200" b="0" strike="noStrike" spc="-1">
              <a:latin typeface="Arial"/>
            </a:endParaRPr>
          </a:p>
        </p:txBody>
      </p:sp>
      <p:sp>
        <p:nvSpPr>
          <p:cNvPr id="167" name="CustomShape 10"/>
          <p:cNvSpPr/>
          <p:nvPr/>
        </p:nvSpPr>
        <p:spPr>
          <a:xfrm>
            <a:off x="2251080" y="4076640"/>
            <a:ext cx="1695960" cy="1141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</a:rPr>
              <a:t>X wt.% oil</a:t>
            </a:r>
            <a:endParaRPr lang="en-US" sz="2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</a:rPr>
              <a:t>Y wt.% C</a:t>
            </a:r>
            <a:r>
              <a:rPr lang="en-US" sz="2200" b="0" strike="noStrike" spc="-1" baseline="-25000">
                <a:solidFill>
                  <a:srgbClr val="000000"/>
                </a:solidFill>
                <a:latin typeface="Arial"/>
              </a:rPr>
              <a:t>6</a:t>
            </a:r>
            <a:endParaRPr lang="en-US" sz="2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</a:rPr>
              <a:t>Z wt.% Vit.E</a:t>
            </a:r>
            <a:endParaRPr lang="en-US" sz="2200" b="0" strike="noStrike" spc="-1">
              <a:latin typeface="Arial"/>
            </a:endParaRPr>
          </a:p>
        </p:txBody>
      </p:sp>
      <p:sp>
        <p:nvSpPr>
          <p:cNvPr id="168" name="CustomShape 11"/>
          <p:cNvSpPr/>
          <p:nvPr/>
        </p:nvSpPr>
        <p:spPr>
          <a:xfrm>
            <a:off x="4140360" y="3586320"/>
            <a:ext cx="2577600" cy="76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</a:rPr>
              <a:t>Settling Tank</a:t>
            </a:r>
            <a:endParaRPr lang="en-US" sz="2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</a:rPr>
              <a:t>Temp = 25°C</a:t>
            </a:r>
            <a:endParaRPr lang="en-US" sz="2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617400" y="534240"/>
            <a:ext cx="8174520" cy="2284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10000"/>
              </a:lnSpc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Which of the following will reduce the fraction of solute in the extract stream for a multiple-stage, liquid-liquid extraction? Assume the partition coefficient is &gt; 1, all else is held constant, and two phases are created.</a:t>
            </a:r>
            <a:endParaRPr lang="en-US" sz="26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70" name="TextShape 2"/>
          <p:cNvSpPr txBox="1"/>
          <p:nvPr/>
        </p:nvSpPr>
        <p:spPr>
          <a:xfrm>
            <a:off x="605520" y="3106440"/>
            <a:ext cx="7839360" cy="298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57200" indent="-456840">
              <a:lnSpc>
                <a:spcPct val="150000"/>
              </a:lnSpc>
              <a:buClr>
                <a:srgbClr val="000000"/>
              </a:buClr>
              <a:buFont typeface="Franklin Gothic Medium"/>
              <a:buAutoNum type="alphaUcPeriod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increase the fraction of solute in the feed</a:t>
            </a:r>
            <a:endParaRPr lang="en-US" sz="2400" b="0" strike="noStrike" spc="-1">
              <a:solidFill>
                <a:srgbClr val="000000"/>
              </a:solidFill>
              <a:latin typeface="Franklin Gothic Book"/>
            </a:endParaRPr>
          </a:p>
          <a:p>
            <a:pPr marL="457200" indent="-456840">
              <a:lnSpc>
                <a:spcPct val="150000"/>
              </a:lnSpc>
              <a:buClr>
                <a:srgbClr val="000000"/>
              </a:buClr>
              <a:buFont typeface="Franklin Gothic Medium"/>
              <a:buAutoNum type="alphaUcPeriod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decrease the amount of solute in the raffinate</a:t>
            </a:r>
            <a:endParaRPr lang="en-US" sz="2400" b="0" strike="noStrike" spc="-1">
              <a:solidFill>
                <a:srgbClr val="000000"/>
              </a:solidFill>
              <a:latin typeface="Franklin Gothic Book"/>
            </a:endParaRPr>
          </a:p>
          <a:p>
            <a:pPr marL="457200" indent="-456840">
              <a:lnSpc>
                <a:spcPct val="150000"/>
              </a:lnSpc>
              <a:buClr>
                <a:srgbClr val="000000"/>
              </a:buClr>
              <a:buFont typeface="Franklin Gothic Medium"/>
              <a:buAutoNum type="alphaUcPeriod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decrease the solvent to feed ratio</a:t>
            </a:r>
            <a:endParaRPr lang="en-US" sz="2400" b="0" strike="noStrike" spc="-1">
              <a:solidFill>
                <a:srgbClr val="000000"/>
              </a:solidFill>
              <a:latin typeface="Franklin Gothic Book"/>
            </a:endParaRPr>
          </a:p>
          <a:p>
            <a:pPr marL="457200" indent="-456840">
              <a:lnSpc>
                <a:spcPct val="150000"/>
              </a:lnSpc>
              <a:buClr>
                <a:srgbClr val="000000"/>
              </a:buClr>
              <a:buFont typeface="Franklin Gothic Medium"/>
              <a:buAutoNum type="alphaUcPeriod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decrease the purity of the solvent (with more solute)</a:t>
            </a:r>
            <a:endParaRPr lang="en-US" sz="2400" b="0" strike="noStrike" spc="-1">
              <a:solidFill>
                <a:srgbClr val="000000"/>
              </a:solidFill>
              <a:latin typeface="Franklin Gothic Book"/>
            </a:endParaRPr>
          </a:p>
          <a:p>
            <a:pPr marL="457200" indent="-456840">
              <a:lnSpc>
                <a:spcPct val="150000"/>
              </a:lnSpc>
              <a:buClr>
                <a:srgbClr val="000000"/>
              </a:buClr>
              <a:buFont typeface="Franklin Gothic Medium"/>
              <a:buAutoNum type="alphaUcPeriod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none of the above</a:t>
            </a:r>
            <a:endParaRPr lang="en-US" sz="2400" b="0" strike="noStrike" spc="-1">
              <a:solidFill>
                <a:srgbClr val="000000"/>
              </a:solidFill>
              <a:latin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1"/>
          <p:cNvSpPr txBox="1"/>
          <p:nvPr/>
        </p:nvSpPr>
        <p:spPr>
          <a:xfrm>
            <a:off x="552240" y="458280"/>
            <a:ext cx="8039160" cy="2284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10000"/>
              </a:lnSpc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What species is the solute?</a:t>
            </a:r>
            <a:endParaRPr lang="en-US" sz="26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72" name="TextShape 2"/>
          <p:cNvSpPr txBox="1"/>
          <p:nvPr/>
        </p:nvSpPr>
        <p:spPr>
          <a:xfrm>
            <a:off x="592560" y="1553400"/>
            <a:ext cx="3060360" cy="3305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57200" indent="-456840">
              <a:lnSpc>
                <a:spcPct val="150000"/>
              </a:lnSpc>
              <a:buClr>
                <a:srgbClr val="000000"/>
              </a:buClr>
              <a:buFont typeface="Franklin Gothic Medium"/>
              <a:buAutoNum type="alphaUcPeriod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ethylene glycol</a:t>
            </a:r>
            <a:endParaRPr lang="en-US" sz="2400" b="0" strike="noStrike" spc="-1">
              <a:solidFill>
                <a:srgbClr val="000000"/>
              </a:solidFill>
              <a:latin typeface="Franklin Gothic Book"/>
            </a:endParaRPr>
          </a:p>
          <a:p>
            <a:pPr marL="457200" indent="-456840">
              <a:lnSpc>
                <a:spcPct val="150000"/>
              </a:lnSpc>
              <a:buClr>
                <a:srgbClr val="000000"/>
              </a:buClr>
              <a:buFont typeface="Franklin Gothic Medium"/>
              <a:buAutoNum type="alphaUcPeriod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water</a:t>
            </a:r>
            <a:endParaRPr lang="en-US" sz="2400" b="0" strike="noStrike" spc="-1">
              <a:solidFill>
                <a:srgbClr val="000000"/>
              </a:solidFill>
              <a:latin typeface="Franklin Gothic Book"/>
            </a:endParaRPr>
          </a:p>
          <a:p>
            <a:pPr marL="457200" indent="-456840">
              <a:lnSpc>
                <a:spcPct val="150000"/>
              </a:lnSpc>
              <a:buClr>
                <a:srgbClr val="000000"/>
              </a:buClr>
              <a:buFont typeface="Franklin Gothic Medium"/>
              <a:buAutoNum type="alphaUcPeriod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furfural</a:t>
            </a:r>
            <a:endParaRPr lang="en-US" sz="2400" b="0" strike="noStrike" spc="-1">
              <a:solidFill>
                <a:srgbClr val="000000"/>
              </a:solidFill>
              <a:latin typeface="Franklin Gothic Book"/>
            </a:endParaRPr>
          </a:p>
          <a:p>
            <a:pPr marL="457200" indent="-456840">
              <a:lnSpc>
                <a:spcPct val="150000"/>
              </a:lnSpc>
              <a:buClr>
                <a:srgbClr val="000000"/>
              </a:buClr>
              <a:buFont typeface="Franklin Gothic Medium"/>
              <a:buAutoNum type="alphaUcPeriod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cannot tell</a:t>
            </a:r>
            <a:endParaRPr lang="en-US" sz="24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grpSp>
        <p:nvGrpSpPr>
          <p:cNvPr id="173" name="Group 3"/>
          <p:cNvGrpSpPr/>
          <p:nvPr/>
        </p:nvGrpSpPr>
        <p:grpSpPr>
          <a:xfrm>
            <a:off x="1653840" y="1212120"/>
            <a:ext cx="7314120" cy="4826880"/>
            <a:chOff x="1653840" y="1212120"/>
            <a:chExt cx="7314120" cy="4826880"/>
          </a:xfrm>
        </p:grpSpPr>
        <p:sp>
          <p:nvSpPr>
            <p:cNvPr id="174" name="CustomShape 4"/>
            <p:cNvSpPr/>
            <p:nvPr/>
          </p:nvSpPr>
          <p:spPr>
            <a:xfrm>
              <a:off x="3194280" y="1654920"/>
              <a:ext cx="4540320" cy="4082400"/>
            </a:xfrm>
            <a:prstGeom prst="triangle">
              <a:avLst>
                <a:gd name="adj" fmla="val 50816"/>
              </a:avLst>
            </a:prstGeom>
            <a:noFill/>
            <a:ln w="3816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75" name="CustomShape 5"/>
            <p:cNvSpPr/>
            <p:nvPr/>
          </p:nvSpPr>
          <p:spPr>
            <a:xfrm>
              <a:off x="3736440" y="4185360"/>
              <a:ext cx="3650400" cy="1594080"/>
            </a:xfrm>
            <a:custGeom>
              <a:avLst/>
              <a:gdLst/>
              <a:ahLst/>
              <a:cxnLst/>
              <a:rect l="l" t="t" r="r" b="b"/>
              <a:pathLst>
                <a:path w="2756848" h="1160529">
                  <a:moveTo>
                    <a:pt x="0" y="1146881"/>
                  </a:moveTo>
                  <a:cubicBezTo>
                    <a:pt x="7961" y="1134370"/>
                    <a:pt x="68239" y="1037699"/>
                    <a:pt x="68239" y="1037699"/>
                  </a:cubicBezTo>
                  <a:cubicBezTo>
                    <a:pt x="120556" y="953538"/>
                    <a:pt x="193344" y="771568"/>
                    <a:pt x="313899" y="641914"/>
                  </a:cubicBezTo>
                  <a:cubicBezTo>
                    <a:pt x="434454" y="512260"/>
                    <a:pt x="618699" y="366683"/>
                    <a:pt x="791571" y="259776"/>
                  </a:cubicBezTo>
                  <a:cubicBezTo>
                    <a:pt x="964443" y="152869"/>
                    <a:pt x="1178258" y="9567"/>
                    <a:pt x="1351129" y="469"/>
                  </a:cubicBezTo>
                  <a:cubicBezTo>
                    <a:pt x="1524001" y="-8630"/>
                    <a:pt x="1678675" y="116475"/>
                    <a:pt x="1828800" y="205185"/>
                  </a:cubicBezTo>
                  <a:cubicBezTo>
                    <a:pt x="1978925" y="293895"/>
                    <a:pt x="2097206" y="373508"/>
                    <a:pt x="2251881" y="532732"/>
                  </a:cubicBezTo>
                  <a:cubicBezTo>
                    <a:pt x="2406556" y="691956"/>
                    <a:pt x="2581702" y="926242"/>
                    <a:pt x="2756848" y="1160529"/>
                  </a:cubicBezTo>
                </a:path>
              </a:pathLst>
            </a:custGeom>
            <a:noFill/>
            <a:ln w="3816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76" name="Line 6"/>
            <p:cNvSpPr/>
            <p:nvPr/>
          </p:nvSpPr>
          <p:spPr>
            <a:xfrm flipH="1">
              <a:off x="4423320" y="4326840"/>
              <a:ext cx="1513800" cy="477720"/>
            </a:xfrm>
            <a:prstGeom prst="line">
              <a:avLst/>
            </a:prstGeom>
            <a:ln w="3816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77" name="Line 7"/>
            <p:cNvSpPr/>
            <p:nvPr/>
          </p:nvSpPr>
          <p:spPr>
            <a:xfrm flipV="1">
              <a:off x="3976920" y="4649040"/>
              <a:ext cx="2457720" cy="655920"/>
            </a:xfrm>
            <a:prstGeom prst="line">
              <a:avLst/>
            </a:prstGeom>
            <a:ln w="3816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78" name="Line 8"/>
            <p:cNvSpPr/>
            <p:nvPr/>
          </p:nvSpPr>
          <p:spPr>
            <a:xfrm flipV="1">
              <a:off x="3826800" y="5050800"/>
              <a:ext cx="3015000" cy="501840"/>
            </a:xfrm>
            <a:prstGeom prst="line">
              <a:avLst/>
            </a:prstGeom>
            <a:ln w="3816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79" name="Line 9"/>
            <p:cNvSpPr/>
            <p:nvPr/>
          </p:nvSpPr>
          <p:spPr>
            <a:xfrm flipV="1">
              <a:off x="3808080" y="5406840"/>
              <a:ext cx="3308400" cy="249120"/>
            </a:xfrm>
            <a:prstGeom prst="line">
              <a:avLst/>
            </a:prstGeom>
            <a:ln w="3816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80" name="CustomShape 10"/>
            <p:cNvSpPr/>
            <p:nvPr/>
          </p:nvSpPr>
          <p:spPr>
            <a:xfrm>
              <a:off x="3508920" y="1212120"/>
              <a:ext cx="3877920" cy="4863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en-US" sz="2600" b="0" strike="noStrike" spc="-1">
                  <a:solidFill>
                    <a:srgbClr val="000000"/>
                  </a:solidFill>
                  <a:latin typeface="Arial"/>
                </a:rPr>
                <a:t>ethylene glycol</a:t>
              </a:r>
              <a:endParaRPr lang="en-US" sz="2600" b="0" strike="noStrike" spc="-1">
                <a:latin typeface="Arial"/>
              </a:endParaRPr>
            </a:p>
          </p:txBody>
        </p:sp>
        <p:sp>
          <p:nvSpPr>
            <p:cNvPr id="181" name="CustomShape 11"/>
            <p:cNvSpPr/>
            <p:nvPr/>
          </p:nvSpPr>
          <p:spPr>
            <a:xfrm>
              <a:off x="7585920" y="5467320"/>
              <a:ext cx="1382040" cy="4863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en-US" sz="2600" b="0" strike="noStrike" spc="-1">
                  <a:solidFill>
                    <a:srgbClr val="000000"/>
                  </a:solidFill>
                  <a:latin typeface="Arial"/>
                </a:rPr>
                <a:t>water</a:t>
              </a:r>
              <a:endParaRPr lang="en-US" sz="2600" b="0" strike="noStrike" spc="-1">
                <a:latin typeface="Arial"/>
              </a:endParaRPr>
            </a:p>
          </p:txBody>
        </p:sp>
        <p:sp>
          <p:nvSpPr>
            <p:cNvPr id="182" name="CustomShape 12"/>
            <p:cNvSpPr/>
            <p:nvPr/>
          </p:nvSpPr>
          <p:spPr>
            <a:xfrm>
              <a:off x="1653840" y="5552640"/>
              <a:ext cx="1649880" cy="4863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en-US" sz="2600" b="0" strike="noStrike" spc="-1">
                  <a:solidFill>
                    <a:srgbClr val="000000"/>
                  </a:solidFill>
                  <a:latin typeface="Arial"/>
                </a:rPr>
                <a:t>furfural</a:t>
              </a:r>
              <a:endParaRPr lang="en-US" sz="2600" b="0" strike="noStrike" spc="-1">
                <a:latin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extShape 1"/>
          <p:cNvSpPr txBox="1"/>
          <p:nvPr/>
        </p:nvSpPr>
        <p:spPr>
          <a:xfrm>
            <a:off x="592560" y="349560"/>
            <a:ext cx="8039160" cy="17247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Which system will have a mixture separate into an extract and raffinate phase with equal compositions?</a:t>
            </a:r>
            <a:endParaRPr lang="en-US" sz="2600" b="0" strike="noStrike" spc="-1">
              <a:solidFill>
                <a:srgbClr val="000000"/>
              </a:solidFill>
              <a:latin typeface="Franklin Gothic Book"/>
            </a:endParaRPr>
          </a:p>
          <a:p>
            <a:pPr>
              <a:lnSpc>
                <a:spcPct val="110000"/>
              </a:lnSpc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(T – solute, H – carrier, S – solvent)</a:t>
            </a:r>
            <a:endParaRPr lang="en-US" sz="2600" b="0" strike="noStrike" spc="-1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84" name="CustomShape 2"/>
          <p:cNvSpPr/>
          <p:nvPr/>
        </p:nvSpPr>
        <p:spPr>
          <a:xfrm>
            <a:off x="576360" y="2307240"/>
            <a:ext cx="3428640" cy="2971440"/>
          </a:xfrm>
          <a:prstGeom prst="triangle">
            <a:avLst>
              <a:gd name="adj" fmla="val 50816"/>
            </a:avLst>
          </a:prstGeom>
          <a:noFill/>
          <a:ln w="3816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5" name="CustomShape 3"/>
          <p:cNvSpPr/>
          <p:nvPr/>
        </p:nvSpPr>
        <p:spPr>
          <a:xfrm>
            <a:off x="985680" y="4149360"/>
            <a:ext cx="2756520" cy="1160280"/>
          </a:xfrm>
          <a:custGeom>
            <a:avLst/>
            <a:gdLst/>
            <a:ahLst/>
            <a:cxnLst/>
            <a:rect l="l" t="t" r="r" b="b"/>
            <a:pathLst>
              <a:path w="2756848" h="1160529">
                <a:moveTo>
                  <a:pt x="0" y="1146881"/>
                </a:moveTo>
                <a:cubicBezTo>
                  <a:pt x="7961" y="1134370"/>
                  <a:pt x="68239" y="1037699"/>
                  <a:pt x="68239" y="1037699"/>
                </a:cubicBezTo>
                <a:cubicBezTo>
                  <a:pt x="120556" y="953538"/>
                  <a:pt x="193344" y="771568"/>
                  <a:pt x="313899" y="641914"/>
                </a:cubicBezTo>
                <a:cubicBezTo>
                  <a:pt x="434454" y="512260"/>
                  <a:pt x="618699" y="366683"/>
                  <a:pt x="791571" y="259776"/>
                </a:cubicBezTo>
                <a:cubicBezTo>
                  <a:pt x="964443" y="152869"/>
                  <a:pt x="1178258" y="9567"/>
                  <a:pt x="1351129" y="469"/>
                </a:cubicBezTo>
                <a:cubicBezTo>
                  <a:pt x="1524001" y="-8630"/>
                  <a:pt x="1678675" y="116475"/>
                  <a:pt x="1828800" y="205185"/>
                </a:cubicBezTo>
                <a:cubicBezTo>
                  <a:pt x="1978925" y="293895"/>
                  <a:pt x="2097206" y="373508"/>
                  <a:pt x="2251881" y="532732"/>
                </a:cubicBezTo>
                <a:cubicBezTo>
                  <a:pt x="2406556" y="691956"/>
                  <a:pt x="2581702" y="926242"/>
                  <a:pt x="2756848" y="1160529"/>
                </a:cubicBezTo>
              </a:path>
            </a:pathLst>
          </a:cu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6" name="Line 4"/>
          <p:cNvSpPr/>
          <p:nvPr/>
        </p:nvSpPr>
        <p:spPr>
          <a:xfrm flipH="1">
            <a:off x="1504080" y="4251960"/>
            <a:ext cx="1143360" cy="348120"/>
          </a:xfrm>
          <a:prstGeom prst="line">
            <a:avLst/>
          </a:prstGeom>
          <a:ln w="38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7" name="Line 5"/>
          <p:cNvSpPr/>
          <p:nvPr/>
        </p:nvSpPr>
        <p:spPr>
          <a:xfrm flipV="1">
            <a:off x="1167120" y="4486680"/>
            <a:ext cx="1856160" cy="477720"/>
          </a:xfrm>
          <a:prstGeom prst="line">
            <a:avLst/>
          </a:prstGeom>
          <a:ln w="38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8" name="Line 6"/>
          <p:cNvSpPr/>
          <p:nvPr/>
        </p:nvSpPr>
        <p:spPr>
          <a:xfrm flipV="1">
            <a:off x="1053720" y="4779000"/>
            <a:ext cx="2277000" cy="365400"/>
          </a:xfrm>
          <a:prstGeom prst="line">
            <a:avLst/>
          </a:prstGeom>
          <a:ln w="38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9" name="Line 7"/>
          <p:cNvSpPr/>
          <p:nvPr/>
        </p:nvSpPr>
        <p:spPr>
          <a:xfrm flipV="1">
            <a:off x="1039680" y="5038200"/>
            <a:ext cx="2498400" cy="181440"/>
          </a:xfrm>
          <a:prstGeom prst="line">
            <a:avLst/>
          </a:prstGeom>
          <a:ln w="38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0" name="CustomShape 8"/>
          <p:cNvSpPr/>
          <p:nvPr/>
        </p:nvSpPr>
        <p:spPr>
          <a:xfrm>
            <a:off x="5172120" y="2358720"/>
            <a:ext cx="3428640" cy="2971440"/>
          </a:xfrm>
          <a:prstGeom prst="triangle">
            <a:avLst>
              <a:gd name="adj" fmla="val 50816"/>
            </a:avLst>
          </a:prstGeom>
          <a:noFill/>
          <a:ln w="3816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1" name="CustomShape 9"/>
          <p:cNvSpPr/>
          <p:nvPr/>
        </p:nvSpPr>
        <p:spPr>
          <a:xfrm>
            <a:off x="5442840" y="3832920"/>
            <a:ext cx="2306160" cy="1500840"/>
          </a:xfrm>
          <a:custGeom>
            <a:avLst/>
            <a:gdLst/>
            <a:ahLst/>
            <a:cxnLst/>
            <a:rect l="l" t="t" r="r" b="b"/>
            <a:pathLst>
              <a:path w="2306471" h="1501254">
                <a:moveTo>
                  <a:pt x="0" y="1501254"/>
                </a:moveTo>
                <a:cubicBezTo>
                  <a:pt x="225188" y="1252182"/>
                  <a:pt x="450376" y="1003110"/>
                  <a:pt x="696036" y="805218"/>
                </a:cubicBezTo>
                <a:cubicBezTo>
                  <a:pt x="941696" y="607326"/>
                  <a:pt x="1205552" y="448102"/>
                  <a:pt x="1473958" y="313899"/>
                </a:cubicBezTo>
                <a:cubicBezTo>
                  <a:pt x="1742364" y="179696"/>
                  <a:pt x="2024417" y="89848"/>
                  <a:pt x="2306471" y="0"/>
                </a:cubicBezTo>
              </a:path>
            </a:pathLst>
          </a:cu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2" name="CustomShape 10"/>
          <p:cNvSpPr/>
          <p:nvPr/>
        </p:nvSpPr>
        <p:spPr>
          <a:xfrm>
            <a:off x="7885800" y="4962600"/>
            <a:ext cx="513720" cy="357840"/>
          </a:xfrm>
          <a:custGeom>
            <a:avLst/>
            <a:gdLst/>
            <a:ahLst/>
            <a:cxnLst/>
            <a:rect l="l" t="t" r="r" b="b"/>
            <a:pathLst>
              <a:path w="514087" h="358175">
                <a:moveTo>
                  <a:pt x="0" y="358175"/>
                </a:moveTo>
                <a:cubicBezTo>
                  <a:pt x="60749" y="336754"/>
                  <a:pt x="121499" y="315334"/>
                  <a:pt x="181195" y="282326"/>
                </a:cubicBezTo>
                <a:cubicBezTo>
                  <a:pt x="240891" y="249318"/>
                  <a:pt x="302693" y="207179"/>
                  <a:pt x="358175" y="160125"/>
                </a:cubicBezTo>
                <a:cubicBezTo>
                  <a:pt x="413657" y="113071"/>
                  <a:pt x="514087" y="0"/>
                  <a:pt x="514087" y="0"/>
                </a:cubicBezTo>
              </a:path>
            </a:pathLst>
          </a:cu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3" name="Line 11"/>
          <p:cNvSpPr/>
          <p:nvPr/>
        </p:nvSpPr>
        <p:spPr>
          <a:xfrm>
            <a:off x="7250400" y="4004280"/>
            <a:ext cx="1045800" cy="997920"/>
          </a:xfrm>
          <a:prstGeom prst="line">
            <a:avLst/>
          </a:prstGeom>
          <a:ln w="38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4" name="Line 12"/>
          <p:cNvSpPr/>
          <p:nvPr/>
        </p:nvSpPr>
        <p:spPr>
          <a:xfrm>
            <a:off x="6595920" y="4317480"/>
            <a:ext cx="1647720" cy="805320"/>
          </a:xfrm>
          <a:prstGeom prst="line">
            <a:avLst/>
          </a:prstGeom>
          <a:ln w="38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5" name="Line 13"/>
          <p:cNvSpPr/>
          <p:nvPr/>
        </p:nvSpPr>
        <p:spPr>
          <a:xfrm>
            <a:off x="6138720" y="4637880"/>
            <a:ext cx="1928160" cy="606960"/>
          </a:xfrm>
          <a:prstGeom prst="line">
            <a:avLst/>
          </a:prstGeom>
          <a:ln w="38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6" name="Line 14"/>
          <p:cNvSpPr/>
          <p:nvPr/>
        </p:nvSpPr>
        <p:spPr>
          <a:xfrm>
            <a:off x="5769000" y="4955760"/>
            <a:ext cx="2215440" cy="316440"/>
          </a:xfrm>
          <a:prstGeom prst="line">
            <a:avLst/>
          </a:prstGeom>
          <a:ln w="38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7" name="CustomShape 15"/>
          <p:cNvSpPr/>
          <p:nvPr/>
        </p:nvSpPr>
        <p:spPr>
          <a:xfrm>
            <a:off x="2021400" y="1789200"/>
            <a:ext cx="571320" cy="48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T</a:t>
            </a:r>
            <a:endParaRPr lang="en-US" sz="2600" b="0" strike="noStrike" spc="-1">
              <a:latin typeface="Arial"/>
            </a:endParaRPr>
          </a:p>
        </p:txBody>
      </p:sp>
      <p:sp>
        <p:nvSpPr>
          <p:cNvPr id="198" name="CustomShape 16"/>
          <p:cNvSpPr/>
          <p:nvPr/>
        </p:nvSpPr>
        <p:spPr>
          <a:xfrm>
            <a:off x="6625440" y="1782720"/>
            <a:ext cx="571320" cy="48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T</a:t>
            </a:r>
            <a:endParaRPr lang="en-US" sz="2600" b="0" strike="noStrike" spc="-1">
              <a:latin typeface="Arial"/>
            </a:endParaRPr>
          </a:p>
        </p:txBody>
      </p:sp>
      <p:sp>
        <p:nvSpPr>
          <p:cNvPr id="199" name="CustomShape 17"/>
          <p:cNvSpPr/>
          <p:nvPr/>
        </p:nvSpPr>
        <p:spPr>
          <a:xfrm>
            <a:off x="4005360" y="5017680"/>
            <a:ext cx="571320" cy="48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S</a:t>
            </a:r>
            <a:endParaRPr lang="en-US" sz="2600" b="0" strike="noStrike" spc="-1">
              <a:latin typeface="Arial"/>
            </a:endParaRPr>
          </a:p>
        </p:txBody>
      </p:sp>
      <p:sp>
        <p:nvSpPr>
          <p:cNvPr id="200" name="CustomShape 18"/>
          <p:cNvSpPr/>
          <p:nvPr/>
        </p:nvSpPr>
        <p:spPr>
          <a:xfrm>
            <a:off x="4624560" y="5032800"/>
            <a:ext cx="571320" cy="48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H</a:t>
            </a:r>
            <a:endParaRPr lang="en-US" sz="2600" b="0" strike="noStrike" spc="-1">
              <a:latin typeface="Arial"/>
            </a:endParaRPr>
          </a:p>
        </p:txBody>
      </p:sp>
      <p:sp>
        <p:nvSpPr>
          <p:cNvPr id="201" name="CustomShape 19"/>
          <p:cNvSpPr/>
          <p:nvPr/>
        </p:nvSpPr>
        <p:spPr>
          <a:xfrm>
            <a:off x="16200" y="4977000"/>
            <a:ext cx="571320" cy="48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H</a:t>
            </a:r>
            <a:endParaRPr lang="en-US" sz="2600" b="0" strike="noStrike" spc="-1">
              <a:latin typeface="Arial"/>
            </a:endParaRPr>
          </a:p>
        </p:txBody>
      </p:sp>
      <p:sp>
        <p:nvSpPr>
          <p:cNvPr id="202" name="CustomShape 20"/>
          <p:cNvSpPr/>
          <p:nvPr/>
        </p:nvSpPr>
        <p:spPr>
          <a:xfrm>
            <a:off x="1000080" y="2628720"/>
            <a:ext cx="402120" cy="4863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A</a:t>
            </a:r>
            <a:endParaRPr lang="en-US" sz="2600" b="0" strike="noStrike" spc="-1">
              <a:latin typeface="Arial"/>
            </a:endParaRPr>
          </a:p>
        </p:txBody>
      </p:sp>
      <p:sp>
        <p:nvSpPr>
          <p:cNvPr id="203" name="CustomShape 21"/>
          <p:cNvSpPr/>
          <p:nvPr/>
        </p:nvSpPr>
        <p:spPr>
          <a:xfrm>
            <a:off x="5732280" y="2628720"/>
            <a:ext cx="402120" cy="4863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B</a:t>
            </a:r>
            <a:endParaRPr lang="en-US" sz="2600" b="0" strike="noStrike" spc="-1">
              <a:latin typeface="Arial"/>
            </a:endParaRPr>
          </a:p>
        </p:txBody>
      </p:sp>
      <p:sp>
        <p:nvSpPr>
          <p:cNvPr id="204" name="CustomShape 22"/>
          <p:cNvSpPr/>
          <p:nvPr/>
        </p:nvSpPr>
        <p:spPr>
          <a:xfrm>
            <a:off x="3283920" y="5796360"/>
            <a:ext cx="2555280" cy="48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Both A &amp; B</a:t>
            </a:r>
            <a:endParaRPr lang="en-US" sz="2600" b="0" strike="noStrike" spc="-1">
              <a:latin typeface="Arial"/>
            </a:endParaRPr>
          </a:p>
        </p:txBody>
      </p:sp>
      <p:sp>
        <p:nvSpPr>
          <p:cNvPr id="205" name="CustomShape 23"/>
          <p:cNvSpPr/>
          <p:nvPr/>
        </p:nvSpPr>
        <p:spPr>
          <a:xfrm>
            <a:off x="8601120" y="5057280"/>
            <a:ext cx="571320" cy="48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S</a:t>
            </a:r>
            <a:endParaRPr lang="en-US" sz="2600" b="0" strike="noStrike" spc="-1">
              <a:latin typeface="Arial"/>
            </a:endParaRPr>
          </a:p>
        </p:txBody>
      </p:sp>
      <p:sp>
        <p:nvSpPr>
          <p:cNvPr id="206" name="CustomShape 24"/>
          <p:cNvSpPr/>
          <p:nvPr/>
        </p:nvSpPr>
        <p:spPr>
          <a:xfrm>
            <a:off x="3073320" y="5765760"/>
            <a:ext cx="420480" cy="4863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C</a:t>
            </a:r>
            <a:endParaRPr lang="en-US" sz="26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Conceptest theme</Template>
  <TotalTime>132</TotalTime>
  <Words>732</Words>
  <Application>Microsoft Office PowerPoint</Application>
  <PresentationFormat>On-screen Show (4:3)</PresentationFormat>
  <Paragraphs>172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Cambria Math</vt:lpstr>
      <vt:lpstr>Franklin Gothic Book</vt:lpstr>
      <vt:lpstr>Franklin Gothic Medium</vt:lpstr>
      <vt:lpstr>Times New Roman</vt:lpstr>
      <vt:lpstr>Verdana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Katherine McDanel</dc:creator>
  <dc:description/>
  <cp:lastModifiedBy>Andrew Peters</cp:lastModifiedBy>
  <cp:revision>23</cp:revision>
  <dcterms:created xsi:type="dcterms:W3CDTF">2016-01-22T18:29:10Z</dcterms:created>
  <dcterms:modified xsi:type="dcterms:W3CDTF">2020-05-19T16:05:47Z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14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</Properties>
</file>